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3"/>
  </p:notesMasterIdLst>
  <p:sldIdLst>
    <p:sldId id="257" r:id="rId2"/>
    <p:sldId id="294" r:id="rId3"/>
    <p:sldId id="258" r:id="rId4"/>
    <p:sldId id="259" r:id="rId5"/>
    <p:sldId id="261" r:id="rId6"/>
    <p:sldId id="262" r:id="rId7"/>
    <p:sldId id="279" r:id="rId8"/>
    <p:sldId id="278" r:id="rId9"/>
    <p:sldId id="265" r:id="rId10"/>
    <p:sldId id="266" r:id="rId11"/>
    <p:sldId id="287" r:id="rId12"/>
    <p:sldId id="267" r:id="rId13"/>
    <p:sldId id="268" r:id="rId14"/>
    <p:sldId id="269" r:id="rId15"/>
    <p:sldId id="270" r:id="rId16"/>
    <p:sldId id="280" r:id="rId17"/>
    <p:sldId id="290" r:id="rId18"/>
    <p:sldId id="272" r:id="rId19"/>
    <p:sldId id="273" r:id="rId20"/>
    <p:sldId id="274" r:id="rId21"/>
    <p:sldId id="276" r:id="rId22"/>
    <p:sldId id="275" r:id="rId23"/>
    <p:sldId id="292" r:id="rId24"/>
    <p:sldId id="260" r:id="rId25"/>
    <p:sldId id="281" r:id="rId26"/>
    <p:sldId id="286" r:id="rId27"/>
    <p:sldId id="285" r:id="rId28"/>
    <p:sldId id="283" r:id="rId29"/>
    <p:sldId id="288" r:id="rId30"/>
    <p:sldId id="289" r:id="rId31"/>
    <p:sldId id="282" r:id="rId32"/>
  </p:sldIdLst>
  <p:sldSz cx="9144000" cy="5143500" type="screen16x9"/>
  <p:notesSz cx="6858000" cy="9144000"/>
  <p:embeddedFontLst>
    <p:embeddedFont>
      <p:font typeface="Anton" panose="020B0604020202020204" charset="0"/>
      <p:regular r:id="rId34"/>
    </p:embeddedFont>
    <p:embeddedFont>
      <p:font typeface="Fredoka One" panose="020B0604020202020204" charset="0"/>
      <p:regular r:id="rId35"/>
    </p:embeddedFont>
    <p:embeddedFont>
      <p:font typeface="Muli" panose="02000503000000000000" pitchFamily="2" charset="0"/>
      <p:regular r:id="rId36"/>
    </p:embeddedFont>
    <p:embeddedFont>
      <p:font typeface="Oswald" panose="020B0604020202020204" charset="0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jpoHQsGBqdD7bgE54vNoXEDEEf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1155CC"/>
    <a:srgbClr val="CC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CB5EEE-75CF-4ADF-9BE4-8BDF6D6108C1}">
  <a:tblStyle styleId="{B9CB5EEE-75CF-4ADF-9BE4-8BDF6D6108C1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6D573B0F-B3DF-4BBE-8C0B-0877C01A2AE5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5E7"/>
          </a:solidFill>
        </a:fill>
      </a:tcStyle>
    </a:wholeTbl>
    <a:band1H>
      <a:tcTxStyle/>
      <a:tcStyle>
        <a:tcBdr/>
        <a:fill>
          <a:solidFill>
            <a:srgbClr val="FFEB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B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43" autoAdjust="0"/>
    <p:restoredTop sz="94291" autoAdjust="0"/>
  </p:normalViewPr>
  <p:slideViewPr>
    <p:cSldViewPr snapToGrid="0">
      <p:cViewPr varScale="1">
        <p:scale>
          <a:sx n="96" d="100"/>
          <a:sy n="96" d="100"/>
        </p:scale>
        <p:origin x="16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customschemas.google.com/relationships/presentationmetadata" Target="meta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EBAFE0-3FFC-46FA-8705-2FB399FC805F}" type="doc">
      <dgm:prSet loTypeId="urn:microsoft.com/office/officeart/2005/8/layout/radia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4E7D3C5-4151-4B0C-9E1F-5188E710D8F8}">
      <dgm:prSet phldrT="[Text]" custT="1"/>
      <dgm:spPr/>
      <dgm:t>
        <a:bodyPr/>
        <a:lstStyle/>
        <a:p>
          <a:r>
            <a:rPr lang="en-GB" sz="1000" b="1" dirty="0">
              <a:solidFill>
                <a:schemeClr val="tx1"/>
              </a:solidFill>
            </a:rPr>
            <a:t>Trousers</a:t>
          </a:r>
        </a:p>
      </dgm:t>
    </dgm:pt>
    <dgm:pt modelId="{F3C80D41-3F46-4798-9EE7-ADB7CDCEAB74}" type="parTrans" cxnId="{29F49011-ECCD-4067-BA58-33FF806BC85E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10647C19-C965-4CF7-AB86-4BA655057E9E}" type="sibTrans" cxnId="{29F49011-ECCD-4067-BA58-33FF806BC85E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995BD9CD-B1C2-4DA1-AEFA-190C9920DD87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Brooks </a:t>
          </a:r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Pants</a:t>
          </a:r>
        </a:p>
      </dgm:t>
    </dgm:pt>
    <dgm:pt modelId="{B9ECB9F9-E326-48CF-B6B0-4AE04151DB31}" type="parTrans" cxnId="{79A4B270-9CD2-4B30-A3C2-EBBB4C1A6BC8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46FA0CBB-0D94-41F9-B8AE-9D197A0AD370}" type="sibTrans" cxnId="{79A4B270-9CD2-4B30-A3C2-EBBB4C1A6BC8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86DBA33F-F8DC-4C96-9BFE-607B1C37B8F3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Trousers</a:t>
          </a:r>
        </a:p>
      </dgm:t>
    </dgm:pt>
    <dgm:pt modelId="{F7453A20-EEB9-45CC-A85B-6A8837ADE436}" type="parTrans" cxnId="{C0795F69-ACFF-4C0E-933D-DEAEE6FC334A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EFBC400A-4427-4CF8-93E3-BC72F141F4D9}" type="sibTrans" cxnId="{C0795F69-ACFF-4C0E-933D-DEAEE6FC334A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2A1985BE-673B-46F5-93A8-8A9B7C54685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Hugo Boss </a:t>
          </a:r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Trousers</a:t>
          </a:r>
        </a:p>
      </dgm:t>
    </dgm:pt>
    <dgm:pt modelId="{8C40E23B-0963-4505-8574-F75575E3F812}" type="parTrans" cxnId="{AFD32D56-078A-4C23-BA79-978D629CABF8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B6A64573-EDE4-4EDF-9F99-78E38D268C66}" type="sibTrans" cxnId="{AFD32D56-078A-4C23-BA79-978D629CABF8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8FE91149-FAA3-42E6-AD53-AC6E1A225CDB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MEN trousers &amp; chinos</a:t>
          </a:r>
        </a:p>
      </dgm:t>
    </dgm:pt>
    <dgm:pt modelId="{9691135B-00F2-45A1-9B2D-06144FED8D3B}" type="parTrans" cxnId="{179220F0-DB78-40AB-B371-4CB07E3814A9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6D44196A-F98A-414B-A82F-56BAD2C800A0}" type="sibTrans" cxnId="{179220F0-DB78-40AB-B371-4CB07E3814A9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91AC95FF-5912-4E1C-818B-4037ADE96F62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Pants</a:t>
          </a:r>
        </a:p>
      </dgm:t>
    </dgm:pt>
    <dgm:pt modelId="{60872942-9BCC-4D13-9D9C-0AF09FB3B31B}" type="parTrans" cxnId="{C26E1DCF-3FEC-4B67-B780-9547D33A0C64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1ACC323A-4407-4A0A-BF89-6AD6BE1E21ED}" type="sibTrans" cxnId="{C26E1DCF-3FEC-4B67-B780-9547D33A0C64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284493DA-16EC-4267-9E2A-390FDFBE3764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 err="1">
              <a:solidFill>
                <a:schemeClr val="tx1"/>
              </a:solidFill>
            </a:rPr>
            <a:t>Womens</a:t>
          </a:r>
          <a:r>
            <a:rPr lang="en-GB" sz="900" dirty="0">
              <a:solidFill>
                <a:schemeClr val="tx1"/>
              </a:solidFill>
            </a:rPr>
            <a:t> Trousers</a:t>
          </a:r>
        </a:p>
      </dgm:t>
    </dgm:pt>
    <dgm:pt modelId="{C9450C97-8431-4378-87F4-2F140376E022}" type="parTrans" cxnId="{1E57209F-1095-4B65-AC2E-E27A2B0A7067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41F0E768-D48E-49E7-98ED-EAF549F4A0AC}" type="sibTrans" cxnId="{1E57209F-1095-4B65-AC2E-E27A2B0A7067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7864775A-4B4D-422E-9E3F-ABDB25029257}" type="pres">
      <dgm:prSet presAssocID="{62EBAFE0-3FFC-46FA-8705-2FB399FC805F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07B22F6-F462-4208-9345-0BEBD37E9F25}" type="pres">
      <dgm:prSet presAssocID="{64E7D3C5-4151-4B0C-9E1F-5188E710D8F8}" presName="centerShape" presStyleLbl="node0" presStyleIdx="0" presStyleCnt="1" custScaleX="114934" custScaleY="114934"/>
      <dgm:spPr/>
    </dgm:pt>
    <dgm:pt modelId="{4F8B286E-9C74-469A-9871-44CA94B6BCCF}" type="pres">
      <dgm:prSet presAssocID="{B9ECB9F9-E326-48CF-B6B0-4AE04151DB31}" presName="Name9" presStyleLbl="parChTrans1D2" presStyleIdx="0" presStyleCnt="6"/>
      <dgm:spPr/>
    </dgm:pt>
    <dgm:pt modelId="{995AE3F0-7A07-4372-B980-5D8BCFD0D163}" type="pres">
      <dgm:prSet presAssocID="{B9ECB9F9-E326-48CF-B6B0-4AE04151DB31}" presName="connTx" presStyleLbl="parChTrans1D2" presStyleIdx="0" presStyleCnt="6"/>
      <dgm:spPr/>
    </dgm:pt>
    <dgm:pt modelId="{E7C5726C-C1D6-4A28-B4EF-CDD5B13ECA49}" type="pres">
      <dgm:prSet presAssocID="{995BD9CD-B1C2-4DA1-AEFA-190C9920DD87}" presName="node" presStyleLbl="node1" presStyleIdx="0" presStyleCnt="6">
        <dgm:presLayoutVars>
          <dgm:bulletEnabled val="1"/>
        </dgm:presLayoutVars>
      </dgm:prSet>
      <dgm:spPr/>
    </dgm:pt>
    <dgm:pt modelId="{7757BB00-6925-4874-BBB2-DD04D22CA61C}" type="pres">
      <dgm:prSet presAssocID="{8C40E23B-0963-4505-8574-F75575E3F812}" presName="Name9" presStyleLbl="parChTrans1D2" presStyleIdx="1" presStyleCnt="6"/>
      <dgm:spPr/>
    </dgm:pt>
    <dgm:pt modelId="{27A36EC6-02BD-45CF-81F0-5CFBFC226F0E}" type="pres">
      <dgm:prSet presAssocID="{8C40E23B-0963-4505-8574-F75575E3F812}" presName="connTx" presStyleLbl="parChTrans1D2" presStyleIdx="1" presStyleCnt="6"/>
      <dgm:spPr/>
    </dgm:pt>
    <dgm:pt modelId="{B1774226-643B-43C0-9AE7-7F9FA70F6519}" type="pres">
      <dgm:prSet presAssocID="{2A1985BE-673B-46F5-93A8-8A9B7C546855}" presName="node" presStyleLbl="node1" presStyleIdx="1" presStyleCnt="6">
        <dgm:presLayoutVars>
          <dgm:bulletEnabled val="1"/>
        </dgm:presLayoutVars>
      </dgm:prSet>
      <dgm:spPr/>
    </dgm:pt>
    <dgm:pt modelId="{56603B69-2A96-474C-B33C-753317DE0546}" type="pres">
      <dgm:prSet presAssocID="{9691135B-00F2-45A1-9B2D-06144FED8D3B}" presName="Name9" presStyleLbl="parChTrans1D2" presStyleIdx="2" presStyleCnt="6"/>
      <dgm:spPr/>
    </dgm:pt>
    <dgm:pt modelId="{068E6D63-FC03-4C41-A611-A2735BFF335E}" type="pres">
      <dgm:prSet presAssocID="{9691135B-00F2-45A1-9B2D-06144FED8D3B}" presName="connTx" presStyleLbl="parChTrans1D2" presStyleIdx="2" presStyleCnt="6"/>
      <dgm:spPr/>
    </dgm:pt>
    <dgm:pt modelId="{29DAF3D2-E5C0-4E11-B75F-B1327232FE12}" type="pres">
      <dgm:prSet presAssocID="{8FE91149-FAA3-42E6-AD53-AC6E1A225CDB}" presName="node" presStyleLbl="node1" presStyleIdx="2" presStyleCnt="6">
        <dgm:presLayoutVars>
          <dgm:bulletEnabled val="1"/>
        </dgm:presLayoutVars>
      </dgm:prSet>
      <dgm:spPr/>
    </dgm:pt>
    <dgm:pt modelId="{B7AA6C7A-1327-42EA-A624-A0EAE66428AA}" type="pres">
      <dgm:prSet presAssocID="{60872942-9BCC-4D13-9D9C-0AF09FB3B31B}" presName="Name9" presStyleLbl="parChTrans1D2" presStyleIdx="3" presStyleCnt="6"/>
      <dgm:spPr/>
    </dgm:pt>
    <dgm:pt modelId="{EB6FD618-6A71-423B-A440-14D7F729B9DA}" type="pres">
      <dgm:prSet presAssocID="{60872942-9BCC-4D13-9D9C-0AF09FB3B31B}" presName="connTx" presStyleLbl="parChTrans1D2" presStyleIdx="3" presStyleCnt="6"/>
      <dgm:spPr/>
    </dgm:pt>
    <dgm:pt modelId="{55AD2436-5AB3-46DF-AB47-88F21F837471}" type="pres">
      <dgm:prSet presAssocID="{91AC95FF-5912-4E1C-818B-4037ADE96F62}" presName="node" presStyleLbl="node1" presStyleIdx="3" presStyleCnt="6" custRadScaleRad="97586" custRadScaleInc="-147">
        <dgm:presLayoutVars>
          <dgm:bulletEnabled val="1"/>
        </dgm:presLayoutVars>
      </dgm:prSet>
      <dgm:spPr/>
    </dgm:pt>
    <dgm:pt modelId="{9597683D-1F77-4E9C-B028-02B5A82A2D50}" type="pres">
      <dgm:prSet presAssocID="{C9450C97-8431-4378-87F4-2F140376E022}" presName="Name9" presStyleLbl="parChTrans1D2" presStyleIdx="4" presStyleCnt="6"/>
      <dgm:spPr/>
    </dgm:pt>
    <dgm:pt modelId="{84B8C3CE-A382-4082-A19B-D4F57F41F77D}" type="pres">
      <dgm:prSet presAssocID="{C9450C97-8431-4378-87F4-2F140376E022}" presName="connTx" presStyleLbl="parChTrans1D2" presStyleIdx="4" presStyleCnt="6"/>
      <dgm:spPr/>
    </dgm:pt>
    <dgm:pt modelId="{827CB024-C9D8-48E1-A47B-3071CA2C093C}" type="pres">
      <dgm:prSet presAssocID="{284493DA-16EC-4267-9E2A-390FDFBE3764}" presName="node" presStyleLbl="node1" presStyleIdx="4" presStyleCnt="6">
        <dgm:presLayoutVars>
          <dgm:bulletEnabled val="1"/>
        </dgm:presLayoutVars>
      </dgm:prSet>
      <dgm:spPr/>
    </dgm:pt>
    <dgm:pt modelId="{9C1C2BE7-3B00-437C-88F4-D4856B106D9A}" type="pres">
      <dgm:prSet presAssocID="{F7453A20-EEB9-45CC-A85B-6A8837ADE436}" presName="Name9" presStyleLbl="parChTrans1D2" presStyleIdx="5" presStyleCnt="6"/>
      <dgm:spPr/>
    </dgm:pt>
    <dgm:pt modelId="{AD421BA3-AE90-416A-AFCC-72E1B18FDE3C}" type="pres">
      <dgm:prSet presAssocID="{F7453A20-EEB9-45CC-A85B-6A8837ADE436}" presName="connTx" presStyleLbl="parChTrans1D2" presStyleIdx="5" presStyleCnt="6"/>
      <dgm:spPr/>
    </dgm:pt>
    <dgm:pt modelId="{17E07D6B-BB56-4189-B748-22A4B3BE6BF6}" type="pres">
      <dgm:prSet presAssocID="{86DBA33F-F8DC-4C96-9BFE-607B1C37B8F3}" presName="node" presStyleLbl="node1" presStyleIdx="5" presStyleCnt="6">
        <dgm:presLayoutVars>
          <dgm:bulletEnabled val="1"/>
        </dgm:presLayoutVars>
      </dgm:prSet>
      <dgm:spPr/>
    </dgm:pt>
  </dgm:ptLst>
  <dgm:cxnLst>
    <dgm:cxn modelId="{1F438704-D53A-4536-86EA-BA34CA0A3D67}" type="presOf" srcId="{8FE91149-FAA3-42E6-AD53-AC6E1A225CDB}" destId="{29DAF3D2-E5C0-4E11-B75F-B1327232FE12}" srcOrd="0" destOrd="0" presId="urn:microsoft.com/office/officeart/2005/8/layout/radial1"/>
    <dgm:cxn modelId="{40A8DF06-F876-4D7B-B122-2891DB94483C}" type="presOf" srcId="{62EBAFE0-3FFC-46FA-8705-2FB399FC805F}" destId="{7864775A-4B4D-422E-9E3F-ABDB25029257}" srcOrd="0" destOrd="0" presId="urn:microsoft.com/office/officeart/2005/8/layout/radial1"/>
    <dgm:cxn modelId="{F1DF8A07-E18B-4E4C-B7BD-708EE45AE94A}" type="presOf" srcId="{B9ECB9F9-E326-48CF-B6B0-4AE04151DB31}" destId="{995AE3F0-7A07-4372-B980-5D8BCFD0D163}" srcOrd="1" destOrd="0" presId="urn:microsoft.com/office/officeart/2005/8/layout/radial1"/>
    <dgm:cxn modelId="{29F49011-ECCD-4067-BA58-33FF806BC85E}" srcId="{62EBAFE0-3FFC-46FA-8705-2FB399FC805F}" destId="{64E7D3C5-4151-4B0C-9E1F-5188E710D8F8}" srcOrd="0" destOrd="0" parTransId="{F3C80D41-3F46-4798-9EE7-ADB7CDCEAB74}" sibTransId="{10647C19-C965-4CF7-AB86-4BA655057E9E}"/>
    <dgm:cxn modelId="{37A2AC31-E66D-4552-A62D-805CFF659745}" type="presOf" srcId="{C9450C97-8431-4378-87F4-2F140376E022}" destId="{84B8C3CE-A382-4082-A19B-D4F57F41F77D}" srcOrd="1" destOrd="0" presId="urn:microsoft.com/office/officeart/2005/8/layout/radial1"/>
    <dgm:cxn modelId="{C38C0636-4E61-405A-B139-09948C358CC3}" type="presOf" srcId="{64E7D3C5-4151-4B0C-9E1F-5188E710D8F8}" destId="{807B22F6-F462-4208-9345-0BEBD37E9F25}" srcOrd="0" destOrd="0" presId="urn:microsoft.com/office/officeart/2005/8/layout/radial1"/>
    <dgm:cxn modelId="{2055DC37-4810-489E-840E-6CBC96BE3E87}" type="presOf" srcId="{8C40E23B-0963-4505-8574-F75575E3F812}" destId="{7757BB00-6925-4874-BBB2-DD04D22CA61C}" srcOrd="0" destOrd="0" presId="urn:microsoft.com/office/officeart/2005/8/layout/radial1"/>
    <dgm:cxn modelId="{DD88C03E-8327-4D7B-B304-367636510373}" type="presOf" srcId="{86DBA33F-F8DC-4C96-9BFE-607B1C37B8F3}" destId="{17E07D6B-BB56-4189-B748-22A4B3BE6BF6}" srcOrd="0" destOrd="0" presId="urn:microsoft.com/office/officeart/2005/8/layout/radial1"/>
    <dgm:cxn modelId="{78436C66-7F9D-447A-88C4-9C5ED05D6939}" type="presOf" srcId="{C9450C97-8431-4378-87F4-2F140376E022}" destId="{9597683D-1F77-4E9C-B028-02B5A82A2D50}" srcOrd="0" destOrd="0" presId="urn:microsoft.com/office/officeart/2005/8/layout/radial1"/>
    <dgm:cxn modelId="{46A70D48-9E31-4596-8432-F2037980A60F}" type="presOf" srcId="{F7453A20-EEB9-45CC-A85B-6A8837ADE436}" destId="{AD421BA3-AE90-416A-AFCC-72E1B18FDE3C}" srcOrd="1" destOrd="0" presId="urn:microsoft.com/office/officeart/2005/8/layout/radial1"/>
    <dgm:cxn modelId="{C0795F69-ACFF-4C0E-933D-DEAEE6FC334A}" srcId="{64E7D3C5-4151-4B0C-9E1F-5188E710D8F8}" destId="{86DBA33F-F8DC-4C96-9BFE-607B1C37B8F3}" srcOrd="5" destOrd="0" parTransId="{F7453A20-EEB9-45CC-A85B-6A8837ADE436}" sibTransId="{EFBC400A-4427-4CF8-93E3-BC72F141F4D9}"/>
    <dgm:cxn modelId="{67138B4B-6836-4BC3-B356-9EBA8D52DD9C}" type="presOf" srcId="{60872942-9BCC-4D13-9D9C-0AF09FB3B31B}" destId="{EB6FD618-6A71-423B-A440-14D7F729B9DA}" srcOrd="1" destOrd="0" presId="urn:microsoft.com/office/officeart/2005/8/layout/radial1"/>
    <dgm:cxn modelId="{79A4B270-9CD2-4B30-A3C2-EBBB4C1A6BC8}" srcId="{64E7D3C5-4151-4B0C-9E1F-5188E710D8F8}" destId="{995BD9CD-B1C2-4DA1-AEFA-190C9920DD87}" srcOrd="0" destOrd="0" parTransId="{B9ECB9F9-E326-48CF-B6B0-4AE04151DB31}" sibTransId="{46FA0CBB-0D94-41F9-B8AE-9D197A0AD370}"/>
    <dgm:cxn modelId="{AFD32D56-078A-4C23-BA79-978D629CABF8}" srcId="{64E7D3C5-4151-4B0C-9E1F-5188E710D8F8}" destId="{2A1985BE-673B-46F5-93A8-8A9B7C546855}" srcOrd="1" destOrd="0" parTransId="{8C40E23B-0963-4505-8574-F75575E3F812}" sibTransId="{B6A64573-EDE4-4EDF-9F99-78E38D268C66}"/>
    <dgm:cxn modelId="{90A9129B-0DFD-4967-84A9-D29A76C66636}" type="presOf" srcId="{F7453A20-EEB9-45CC-A85B-6A8837ADE436}" destId="{9C1C2BE7-3B00-437C-88F4-D4856B106D9A}" srcOrd="0" destOrd="0" presId="urn:microsoft.com/office/officeart/2005/8/layout/radial1"/>
    <dgm:cxn modelId="{1E57209F-1095-4B65-AC2E-E27A2B0A7067}" srcId="{64E7D3C5-4151-4B0C-9E1F-5188E710D8F8}" destId="{284493DA-16EC-4267-9E2A-390FDFBE3764}" srcOrd="4" destOrd="0" parTransId="{C9450C97-8431-4378-87F4-2F140376E022}" sibTransId="{41F0E768-D48E-49E7-98ED-EAF549F4A0AC}"/>
    <dgm:cxn modelId="{71FFF2A1-CDC7-482A-B6D7-19540C9B8F9F}" type="presOf" srcId="{2A1985BE-673B-46F5-93A8-8A9B7C546855}" destId="{B1774226-643B-43C0-9AE7-7F9FA70F6519}" srcOrd="0" destOrd="0" presId="urn:microsoft.com/office/officeart/2005/8/layout/radial1"/>
    <dgm:cxn modelId="{E574B3A8-D3F0-4810-8522-7B39FD61E449}" type="presOf" srcId="{91AC95FF-5912-4E1C-818B-4037ADE96F62}" destId="{55AD2436-5AB3-46DF-AB47-88F21F837471}" srcOrd="0" destOrd="0" presId="urn:microsoft.com/office/officeart/2005/8/layout/radial1"/>
    <dgm:cxn modelId="{502B86AF-BBA2-4D2D-81DC-EBEA728FE9ED}" type="presOf" srcId="{9691135B-00F2-45A1-9B2D-06144FED8D3B}" destId="{068E6D63-FC03-4C41-A611-A2735BFF335E}" srcOrd="1" destOrd="0" presId="urn:microsoft.com/office/officeart/2005/8/layout/radial1"/>
    <dgm:cxn modelId="{8218DEB0-77A0-44E6-813E-8A2F025B37E7}" type="presOf" srcId="{995BD9CD-B1C2-4DA1-AEFA-190C9920DD87}" destId="{E7C5726C-C1D6-4A28-B4EF-CDD5B13ECA49}" srcOrd="0" destOrd="0" presId="urn:microsoft.com/office/officeart/2005/8/layout/radial1"/>
    <dgm:cxn modelId="{E3AC8BB9-1DDB-4B90-B7CA-EBD55FFE3D6E}" type="presOf" srcId="{B9ECB9F9-E326-48CF-B6B0-4AE04151DB31}" destId="{4F8B286E-9C74-469A-9871-44CA94B6BCCF}" srcOrd="0" destOrd="0" presId="urn:microsoft.com/office/officeart/2005/8/layout/radial1"/>
    <dgm:cxn modelId="{7567B9BB-4470-48EA-950B-0271D2D57181}" type="presOf" srcId="{9691135B-00F2-45A1-9B2D-06144FED8D3B}" destId="{56603B69-2A96-474C-B33C-753317DE0546}" srcOrd="0" destOrd="0" presId="urn:microsoft.com/office/officeart/2005/8/layout/radial1"/>
    <dgm:cxn modelId="{C26E1DCF-3FEC-4B67-B780-9547D33A0C64}" srcId="{64E7D3C5-4151-4B0C-9E1F-5188E710D8F8}" destId="{91AC95FF-5912-4E1C-818B-4037ADE96F62}" srcOrd="3" destOrd="0" parTransId="{60872942-9BCC-4D13-9D9C-0AF09FB3B31B}" sibTransId="{1ACC323A-4407-4A0A-BF89-6AD6BE1E21ED}"/>
    <dgm:cxn modelId="{791766E3-5878-4C21-8B5F-A887D33F4BD8}" type="presOf" srcId="{8C40E23B-0963-4505-8574-F75575E3F812}" destId="{27A36EC6-02BD-45CF-81F0-5CFBFC226F0E}" srcOrd="1" destOrd="0" presId="urn:microsoft.com/office/officeart/2005/8/layout/radial1"/>
    <dgm:cxn modelId="{179220F0-DB78-40AB-B371-4CB07E3814A9}" srcId="{64E7D3C5-4151-4B0C-9E1F-5188E710D8F8}" destId="{8FE91149-FAA3-42E6-AD53-AC6E1A225CDB}" srcOrd="2" destOrd="0" parTransId="{9691135B-00F2-45A1-9B2D-06144FED8D3B}" sibTransId="{6D44196A-F98A-414B-A82F-56BAD2C800A0}"/>
    <dgm:cxn modelId="{353828F2-E454-47E0-B7D1-171563D2B498}" type="presOf" srcId="{60872942-9BCC-4D13-9D9C-0AF09FB3B31B}" destId="{B7AA6C7A-1327-42EA-A624-A0EAE66428AA}" srcOrd="0" destOrd="0" presId="urn:microsoft.com/office/officeart/2005/8/layout/radial1"/>
    <dgm:cxn modelId="{66CA44FC-9304-4483-AAA1-F1A2D977B2D1}" type="presOf" srcId="{284493DA-16EC-4267-9E2A-390FDFBE3764}" destId="{827CB024-C9D8-48E1-A47B-3071CA2C093C}" srcOrd="0" destOrd="0" presId="urn:microsoft.com/office/officeart/2005/8/layout/radial1"/>
    <dgm:cxn modelId="{6C1D0BBD-87C4-4F2A-9091-B1F36984EB30}" type="presParOf" srcId="{7864775A-4B4D-422E-9E3F-ABDB25029257}" destId="{807B22F6-F462-4208-9345-0BEBD37E9F25}" srcOrd="0" destOrd="0" presId="urn:microsoft.com/office/officeart/2005/8/layout/radial1"/>
    <dgm:cxn modelId="{A595DAD8-D41D-4FF4-9395-C2822D04CAE7}" type="presParOf" srcId="{7864775A-4B4D-422E-9E3F-ABDB25029257}" destId="{4F8B286E-9C74-469A-9871-44CA94B6BCCF}" srcOrd="1" destOrd="0" presId="urn:microsoft.com/office/officeart/2005/8/layout/radial1"/>
    <dgm:cxn modelId="{DE2BAEF3-16FF-41EB-A63A-E1DC1D2BF85B}" type="presParOf" srcId="{4F8B286E-9C74-469A-9871-44CA94B6BCCF}" destId="{995AE3F0-7A07-4372-B980-5D8BCFD0D163}" srcOrd="0" destOrd="0" presId="urn:microsoft.com/office/officeart/2005/8/layout/radial1"/>
    <dgm:cxn modelId="{73A60761-DB60-4054-855F-93E08BA4FA11}" type="presParOf" srcId="{7864775A-4B4D-422E-9E3F-ABDB25029257}" destId="{E7C5726C-C1D6-4A28-B4EF-CDD5B13ECA49}" srcOrd="2" destOrd="0" presId="urn:microsoft.com/office/officeart/2005/8/layout/radial1"/>
    <dgm:cxn modelId="{60A08403-5118-4D22-85DF-5CC223087C8C}" type="presParOf" srcId="{7864775A-4B4D-422E-9E3F-ABDB25029257}" destId="{7757BB00-6925-4874-BBB2-DD04D22CA61C}" srcOrd="3" destOrd="0" presId="urn:microsoft.com/office/officeart/2005/8/layout/radial1"/>
    <dgm:cxn modelId="{35491612-DB19-4DDB-90FC-C71C9908B586}" type="presParOf" srcId="{7757BB00-6925-4874-BBB2-DD04D22CA61C}" destId="{27A36EC6-02BD-45CF-81F0-5CFBFC226F0E}" srcOrd="0" destOrd="0" presId="urn:microsoft.com/office/officeart/2005/8/layout/radial1"/>
    <dgm:cxn modelId="{266FC705-C1AF-4D23-A9CE-CF0217EB97FA}" type="presParOf" srcId="{7864775A-4B4D-422E-9E3F-ABDB25029257}" destId="{B1774226-643B-43C0-9AE7-7F9FA70F6519}" srcOrd="4" destOrd="0" presId="urn:microsoft.com/office/officeart/2005/8/layout/radial1"/>
    <dgm:cxn modelId="{E9293379-9BEB-433C-8957-63A4F81967C5}" type="presParOf" srcId="{7864775A-4B4D-422E-9E3F-ABDB25029257}" destId="{56603B69-2A96-474C-B33C-753317DE0546}" srcOrd="5" destOrd="0" presId="urn:microsoft.com/office/officeart/2005/8/layout/radial1"/>
    <dgm:cxn modelId="{05AFD196-667D-4A9C-9A0E-D06BC7445C09}" type="presParOf" srcId="{56603B69-2A96-474C-B33C-753317DE0546}" destId="{068E6D63-FC03-4C41-A611-A2735BFF335E}" srcOrd="0" destOrd="0" presId="urn:microsoft.com/office/officeart/2005/8/layout/radial1"/>
    <dgm:cxn modelId="{FDA3D67B-CFE3-4113-9164-7AE68FAACFF2}" type="presParOf" srcId="{7864775A-4B4D-422E-9E3F-ABDB25029257}" destId="{29DAF3D2-E5C0-4E11-B75F-B1327232FE12}" srcOrd="6" destOrd="0" presId="urn:microsoft.com/office/officeart/2005/8/layout/radial1"/>
    <dgm:cxn modelId="{81F811DB-1AA7-40EE-AD32-DDE89EE6EC6E}" type="presParOf" srcId="{7864775A-4B4D-422E-9E3F-ABDB25029257}" destId="{B7AA6C7A-1327-42EA-A624-A0EAE66428AA}" srcOrd="7" destOrd="0" presId="urn:microsoft.com/office/officeart/2005/8/layout/radial1"/>
    <dgm:cxn modelId="{E9E76B25-16CA-4DC7-9D9E-A7C5BA90A851}" type="presParOf" srcId="{B7AA6C7A-1327-42EA-A624-A0EAE66428AA}" destId="{EB6FD618-6A71-423B-A440-14D7F729B9DA}" srcOrd="0" destOrd="0" presId="urn:microsoft.com/office/officeart/2005/8/layout/radial1"/>
    <dgm:cxn modelId="{A02E06D0-8627-49FA-B5AD-C7AA725C0ABD}" type="presParOf" srcId="{7864775A-4B4D-422E-9E3F-ABDB25029257}" destId="{55AD2436-5AB3-46DF-AB47-88F21F837471}" srcOrd="8" destOrd="0" presId="urn:microsoft.com/office/officeart/2005/8/layout/radial1"/>
    <dgm:cxn modelId="{36427038-ACB3-47F9-BF97-39E0E2E71D91}" type="presParOf" srcId="{7864775A-4B4D-422E-9E3F-ABDB25029257}" destId="{9597683D-1F77-4E9C-B028-02B5A82A2D50}" srcOrd="9" destOrd="0" presId="urn:microsoft.com/office/officeart/2005/8/layout/radial1"/>
    <dgm:cxn modelId="{6E6C7DCF-A7CB-43DF-99C8-3D5374807250}" type="presParOf" srcId="{9597683D-1F77-4E9C-B028-02B5A82A2D50}" destId="{84B8C3CE-A382-4082-A19B-D4F57F41F77D}" srcOrd="0" destOrd="0" presId="urn:microsoft.com/office/officeart/2005/8/layout/radial1"/>
    <dgm:cxn modelId="{C997A347-B3BF-4236-838D-23DD96856C8B}" type="presParOf" srcId="{7864775A-4B4D-422E-9E3F-ABDB25029257}" destId="{827CB024-C9D8-48E1-A47B-3071CA2C093C}" srcOrd="10" destOrd="0" presId="urn:microsoft.com/office/officeart/2005/8/layout/radial1"/>
    <dgm:cxn modelId="{EED545AD-F249-4A04-B76B-C409D529D6F8}" type="presParOf" srcId="{7864775A-4B4D-422E-9E3F-ABDB25029257}" destId="{9C1C2BE7-3B00-437C-88F4-D4856B106D9A}" srcOrd="11" destOrd="0" presId="urn:microsoft.com/office/officeart/2005/8/layout/radial1"/>
    <dgm:cxn modelId="{6E95EF01-76B3-4D67-9C57-F228675E91EE}" type="presParOf" srcId="{9C1C2BE7-3B00-437C-88F4-D4856B106D9A}" destId="{AD421BA3-AE90-416A-AFCC-72E1B18FDE3C}" srcOrd="0" destOrd="0" presId="urn:microsoft.com/office/officeart/2005/8/layout/radial1"/>
    <dgm:cxn modelId="{5486A681-DBC8-4E3F-B516-2F2FD1F87FC9}" type="presParOf" srcId="{7864775A-4B4D-422E-9E3F-ABDB25029257}" destId="{17E07D6B-BB56-4189-B748-22A4B3BE6BF6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EBAFE0-3FFC-46FA-8705-2FB399FC805F}" type="doc">
      <dgm:prSet loTypeId="urn:microsoft.com/office/officeart/2005/8/layout/radia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4E7D3C5-4151-4B0C-9E1F-5188E710D8F8}">
      <dgm:prSet phldrT="[Text]" custT="1"/>
      <dgm:spPr/>
      <dgm:t>
        <a:bodyPr/>
        <a:lstStyle/>
        <a:p>
          <a:r>
            <a:rPr lang="en-GB" sz="1000" b="1" dirty="0">
              <a:solidFill>
                <a:schemeClr val="tx1"/>
              </a:solidFill>
            </a:rPr>
            <a:t>Shirts</a:t>
          </a:r>
        </a:p>
      </dgm:t>
    </dgm:pt>
    <dgm:pt modelId="{F3C80D41-3F46-4798-9EE7-ADB7CDCEAB74}" type="parTrans" cxnId="{29F49011-ECCD-4067-BA58-33FF806BC85E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10647C19-C965-4CF7-AB86-4BA655057E9E}" type="sibTrans" cxnId="{29F49011-ECCD-4067-BA58-33FF806BC85E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995BD9CD-B1C2-4DA1-AEFA-190C9920DD87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Hugo Boss-</a:t>
          </a:r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Shirts</a:t>
          </a:r>
        </a:p>
      </dgm:t>
    </dgm:pt>
    <dgm:pt modelId="{B9ECB9F9-E326-48CF-B6B0-4AE04151DB31}" type="parTrans" cxnId="{79A4B270-9CD2-4B30-A3C2-EBBB4C1A6BC8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46FA0CBB-0D94-41F9-B8AE-9D197A0AD370}" type="sibTrans" cxnId="{79A4B270-9CD2-4B30-A3C2-EBBB4C1A6BC8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86DBA33F-F8DC-4C96-9BFE-607B1C37B8F3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 err="1">
              <a:solidFill>
                <a:schemeClr val="tx1"/>
              </a:solidFill>
            </a:rPr>
            <a:t>Womens</a:t>
          </a:r>
          <a:r>
            <a:rPr lang="en-GB" sz="900" dirty="0">
              <a:solidFill>
                <a:schemeClr val="tx1"/>
              </a:solidFill>
            </a:rPr>
            <a:t> Shirts and Blouses</a:t>
          </a:r>
        </a:p>
      </dgm:t>
    </dgm:pt>
    <dgm:pt modelId="{F7453A20-EEB9-45CC-A85B-6A8837ADE436}" type="parTrans" cxnId="{C0795F69-ACFF-4C0E-933D-DEAEE6FC334A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EFBC400A-4427-4CF8-93E3-BC72F141F4D9}" type="sibTrans" cxnId="{C0795F69-ACFF-4C0E-933D-DEAEE6FC334A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2A1985BE-673B-46F5-93A8-8A9B7C54685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MEN_ dress shirts</a:t>
          </a:r>
        </a:p>
      </dgm:t>
    </dgm:pt>
    <dgm:pt modelId="{8C40E23B-0963-4505-8574-F75575E3F812}" type="parTrans" cxnId="{AFD32D56-078A-4C23-BA79-978D629CABF8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B6A64573-EDE4-4EDF-9F99-78E38D268C66}" type="sibTrans" cxnId="{AFD32D56-078A-4C23-BA79-978D629CABF8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8FE91149-FAA3-42E6-AD53-AC6E1A225CDB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Shirts</a:t>
          </a:r>
        </a:p>
      </dgm:t>
    </dgm:pt>
    <dgm:pt modelId="{9691135B-00F2-45A1-9B2D-06144FED8D3B}" type="parTrans" cxnId="{179220F0-DB78-40AB-B371-4CB07E3814A9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6D44196A-F98A-414B-A82F-56BAD2C800A0}" type="sibTrans" cxnId="{179220F0-DB78-40AB-B371-4CB07E3814A9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91AC95FF-5912-4E1C-818B-4037ADE96F62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Shirts</a:t>
          </a:r>
        </a:p>
      </dgm:t>
    </dgm:pt>
    <dgm:pt modelId="{60872942-9BCC-4D13-9D9C-0AF09FB3B31B}" type="parTrans" cxnId="{C26E1DCF-3FEC-4B67-B780-9547D33A0C64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1ACC323A-4407-4A0A-BF89-6AD6BE1E21ED}" type="sibTrans" cxnId="{C26E1DCF-3FEC-4B67-B780-9547D33A0C64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284493DA-16EC-4267-9E2A-390FDFBE3764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>
              <a:solidFill>
                <a:schemeClr val="tx1"/>
              </a:solidFill>
            </a:rPr>
            <a:t>Womens Shirts</a:t>
          </a:r>
          <a:endParaRPr lang="en-GB" sz="900" dirty="0">
            <a:solidFill>
              <a:schemeClr val="tx1"/>
            </a:solidFill>
          </a:endParaRPr>
        </a:p>
      </dgm:t>
    </dgm:pt>
    <dgm:pt modelId="{C9450C97-8431-4378-87F4-2F140376E022}" type="parTrans" cxnId="{1E57209F-1095-4B65-AC2E-E27A2B0A7067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41F0E768-D48E-49E7-98ED-EAF549F4A0AC}" type="sibTrans" cxnId="{1E57209F-1095-4B65-AC2E-E27A2B0A7067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7864775A-4B4D-422E-9E3F-ABDB25029257}" type="pres">
      <dgm:prSet presAssocID="{62EBAFE0-3FFC-46FA-8705-2FB399FC805F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07B22F6-F462-4208-9345-0BEBD37E9F25}" type="pres">
      <dgm:prSet presAssocID="{64E7D3C5-4151-4B0C-9E1F-5188E710D8F8}" presName="centerShape" presStyleLbl="node0" presStyleIdx="0" presStyleCnt="1" custScaleX="114934" custScaleY="114934"/>
      <dgm:spPr/>
    </dgm:pt>
    <dgm:pt modelId="{4F8B286E-9C74-469A-9871-44CA94B6BCCF}" type="pres">
      <dgm:prSet presAssocID="{B9ECB9F9-E326-48CF-B6B0-4AE04151DB31}" presName="Name9" presStyleLbl="parChTrans1D2" presStyleIdx="0" presStyleCnt="6"/>
      <dgm:spPr/>
    </dgm:pt>
    <dgm:pt modelId="{995AE3F0-7A07-4372-B980-5D8BCFD0D163}" type="pres">
      <dgm:prSet presAssocID="{B9ECB9F9-E326-48CF-B6B0-4AE04151DB31}" presName="connTx" presStyleLbl="parChTrans1D2" presStyleIdx="0" presStyleCnt="6"/>
      <dgm:spPr/>
    </dgm:pt>
    <dgm:pt modelId="{E7C5726C-C1D6-4A28-B4EF-CDD5B13ECA49}" type="pres">
      <dgm:prSet presAssocID="{995BD9CD-B1C2-4DA1-AEFA-190C9920DD87}" presName="node" presStyleLbl="node1" presStyleIdx="0" presStyleCnt="6">
        <dgm:presLayoutVars>
          <dgm:bulletEnabled val="1"/>
        </dgm:presLayoutVars>
      </dgm:prSet>
      <dgm:spPr/>
    </dgm:pt>
    <dgm:pt modelId="{7757BB00-6925-4874-BBB2-DD04D22CA61C}" type="pres">
      <dgm:prSet presAssocID="{8C40E23B-0963-4505-8574-F75575E3F812}" presName="Name9" presStyleLbl="parChTrans1D2" presStyleIdx="1" presStyleCnt="6"/>
      <dgm:spPr/>
    </dgm:pt>
    <dgm:pt modelId="{27A36EC6-02BD-45CF-81F0-5CFBFC226F0E}" type="pres">
      <dgm:prSet presAssocID="{8C40E23B-0963-4505-8574-F75575E3F812}" presName="connTx" presStyleLbl="parChTrans1D2" presStyleIdx="1" presStyleCnt="6"/>
      <dgm:spPr/>
    </dgm:pt>
    <dgm:pt modelId="{B1774226-643B-43C0-9AE7-7F9FA70F6519}" type="pres">
      <dgm:prSet presAssocID="{2A1985BE-673B-46F5-93A8-8A9B7C546855}" presName="node" presStyleLbl="node1" presStyleIdx="1" presStyleCnt="6">
        <dgm:presLayoutVars>
          <dgm:bulletEnabled val="1"/>
        </dgm:presLayoutVars>
      </dgm:prSet>
      <dgm:spPr/>
    </dgm:pt>
    <dgm:pt modelId="{56603B69-2A96-474C-B33C-753317DE0546}" type="pres">
      <dgm:prSet presAssocID="{9691135B-00F2-45A1-9B2D-06144FED8D3B}" presName="Name9" presStyleLbl="parChTrans1D2" presStyleIdx="2" presStyleCnt="6"/>
      <dgm:spPr/>
    </dgm:pt>
    <dgm:pt modelId="{068E6D63-FC03-4C41-A611-A2735BFF335E}" type="pres">
      <dgm:prSet presAssocID="{9691135B-00F2-45A1-9B2D-06144FED8D3B}" presName="connTx" presStyleLbl="parChTrans1D2" presStyleIdx="2" presStyleCnt="6"/>
      <dgm:spPr/>
    </dgm:pt>
    <dgm:pt modelId="{29DAF3D2-E5C0-4E11-B75F-B1327232FE12}" type="pres">
      <dgm:prSet presAssocID="{8FE91149-FAA3-42E6-AD53-AC6E1A225CDB}" presName="node" presStyleLbl="node1" presStyleIdx="2" presStyleCnt="6">
        <dgm:presLayoutVars>
          <dgm:bulletEnabled val="1"/>
        </dgm:presLayoutVars>
      </dgm:prSet>
      <dgm:spPr/>
    </dgm:pt>
    <dgm:pt modelId="{B7AA6C7A-1327-42EA-A624-A0EAE66428AA}" type="pres">
      <dgm:prSet presAssocID="{60872942-9BCC-4D13-9D9C-0AF09FB3B31B}" presName="Name9" presStyleLbl="parChTrans1D2" presStyleIdx="3" presStyleCnt="6"/>
      <dgm:spPr/>
    </dgm:pt>
    <dgm:pt modelId="{EB6FD618-6A71-423B-A440-14D7F729B9DA}" type="pres">
      <dgm:prSet presAssocID="{60872942-9BCC-4D13-9D9C-0AF09FB3B31B}" presName="connTx" presStyleLbl="parChTrans1D2" presStyleIdx="3" presStyleCnt="6"/>
      <dgm:spPr/>
    </dgm:pt>
    <dgm:pt modelId="{55AD2436-5AB3-46DF-AB47-88F21F837471}" type="pres">
      <dgm:prSet presAssocID="{91AC95FF-5912-4E1C-818B-4037ADE96F62}" presName="node" presStyleLbl="node1" presStyleIdx="3" presStyleCnt="6">
        <dgm:presLayoutVars>
          <dgm:bulletEnabled val="1"/>
        </dgm:presLayoutVars>
      </dgm:prSet>
      <dgm:spPr/>
    </dgm:pt>
    <dgm:pt modelId="{9597683D-1F77-4E9C-B028-02B5A82A2D50}" type="pres">
      <dgm:prSet presAssocID="{C9450C97-8431-4378-87F4-2F140376E022}" presName="Name9" presStyleLbl="parChTrans1D2" presStyleIdx="4" presStyleCnt="6"/>
      <dgm:spPr/>
    </dgm:pt>
    <dgm:pt modelId="{84B8C3CE-A382-4082-A19B-D4F57F41F77D}" type="pres">
      <dgm:prSet presAssocID="{C9450C97-8431-4378-87F4-2F140376E022}" presName="connTx" presStyleLbl="parChTrans1D2" presStyleIdx="4" presStyleCnt="6"/>
      <dgm:spPr/>
    </dgm:pt>
    <dgm:pt modelId="{827CB024-C9D8-48E1-A47B-3071CA2C093C}" type="pres">
      <dgm:prSet presAssocID="{284493DA-16EC-4267-9E2A-390FDFBE3764}" presName="node" presStyleLbl="node1" presStyleIdx="4" presStyleCnt="6">
        <dgm:presLayoutVars>
          <dgm:bulletEnabled val="1"/>
        </dgm:presLayoutVars>
      </dgm:prSet>
      <dgm:spPr/>
    </dgm:pt>
    <dgm:pt modelId="{9C1C2BE7-3B00-437C-88F4-D4856B106D9A}" type="pres">
      <dgm:prSet presAssocID="{F7453A20-EEB9-45CC-A85B-6A8837ADE436}" presName="Name9" presStyleLbl="parChTrans1D2" presStyleIdx="5" presStyleCnt="6"/>
      <dgm:spPr/>
    </dgm:pt>
    <dgm:pt modelId="{AD421BA3-AE90-416A-AFCC-72E1B18FDE3C}" type="pres">
      <dgm:prSet presAssocID="{F7453A20-EEB9-45CC-A85B-6A8837ADE436}" presName="connTx" presStyleLbl="parChTrans1D2" presStyleIdx="5" presStyleCnt="6"/>
      <dgm:spPr/>
    </dgm:pt>
    <dgm:pt modelId="{17E07D6B-BB56-4189-B748-22A4B3BE6BF6}" type="pres">
      <dgm:prSet presAssocID="{86DBA33F-F8DC-4C96-9BFE-607B1C37B8F3}" presName="node" presStyleLbl="node1" presStyleIdx="5" presStyleCnt="6">
        <dgm:presLayoutVars>
          <dgm:bulletEnabled val="1"/>
        </dgm:presLayoutVars>
      </dgm:prSet>
      <dgm:spPr/>
    </dgm:pt>
  </dgm:ptLst>
  <dgm:cxnLst>
    <dgm:cxn modelId="{1F438704-D53A-4536-86EA-BA34CA0A3D67}" type="presOf" srcId="{8FE91149-FAA3-42E6-AD53-AC6E1A225CDB}" destId="{29DAF3D2-E5C0-4E11-B75F-B1327232FE12}" srcOrd="0" destOrd="0" presId="urn:microsoft.com/office/officeart/2005/8/layout/radial1"/>
    <dgm:cxn modelId="{40A8DF06-F876-4D7B-B122-2891DB94483C}" type="presOf" srcId="{62EBAFE0-3FFC-46FA-8705-2FB399FC805F}" destId="{7864775A-4B4D-422E-9E3F-ABDB25029257}" srcOrd="0" destOrd="0" presId="urn:microsoft.com/office/officeart/2005/8/layout/radial1"/>
    <dgm:cxn modelId="{F1DF8A07-E18B-4E4C-B7BD-708EE45AE94A}" type="presOf" srcId="{B9ECB9F9-E326-48CF-B6B0-4AE04151DB31}" destId="{995AE3F0-7A07-4372-B980-5D8BCFD0D163}" srcOrd="1" destOrd="0" presId="urn:microsoft.com/office/officeart/2005/8/layout/radial1"/>
    <dgm:cxn modelId="{29F49011-ECCD-4067-BA58-33FF806BC85E}" srcId="{62EBAFE0-3FFC-46FA-8705-2FB399FC805F}" destId="{64E7D3C5-4151-4B0C-9E1F-5188E710D8F8}" srcOrd="0" destOrd="0" parTransId="{F3C80D41-3F46-4798-9EE7-ADB7CDCEAB74}" sibTransId="{10647C19-C965-4CF7-AB86-4BA655057E9E}"/>
    <dgm:cxn modelId="{37A2AC31-E66D-4552-A62D-805CFF659745}" type="presOf" srcId="{C9450C97-8431-4378-87F4-2F140376E022}" destId="{84B8C3CE-A382-4082-A19B-D4F57F41F77D}" srcOrd="1" destOrd="0" presId="urn:microsoft.com/office/officeart/2005/8/layout/radial1"/>
    <dgm:cxn modelId="{C38C0636-4E61-405A-B139-09948C358CC3}" type="presOf" srcId="{64E7D3C5-4151-4B0C-9E1F-5188E710D8F8}" destId="{807B22F6-F462-4208-9345-0BEBD37E9F25}" srcOrd="0" destOrd="0" presId="urn:microsoft.com/office/officeart/2005/8/layout/radial1"/>
    <dgm:cxn modelId="{2055DC37-4810-489E-840E-6CBC96BE3E87}" type="presOf" srcId="{8C40E23B-0963-4505-8574-F75575E3F812}" destId="{7757BB00-6925-4874-BBB2-DD04D22CA61C}" srcOrd="0" destOrd="0" presId="urn:microsoft.com/office/officeart/2005/8/layout/radial1"/>
    <dgm:cxn modelId="{DD88C03E-8327-4D7B-B304-367636510373}" type="presOf" srcId="{86DBA33F-F8DC-4C96-9BFE-607B1C37B8F3}" destId="{17E07D6B-BB56-4189-B748-22A4B3BE6BF6}" srcOrd="0" destOrd="0" presId="urn:microsoft.com/office/officeart/2005/8/layout/radial1"/>
    <dgm:cxn modelId="{78436C66-7F9D-447A-88C4-9C5ED05D6939}" type="presOf" srcId="{C9450C97-8431-4378-87F4-2F140376E022}" destId="{9597683D-1F77-4E9C-B028-02B5A82A2D50}" srcOrd="0" destOrd="0" presId="urn:microsoft.com/office/officeart/2005/8/layout/radial1"/>
    <dgm:cxn modelId="{46A70D48-9E31-4596-8432-F2037980A60F}" type="presOf" srcId="{F7453A20-EEB9-45CC-A85B-6A8837ADE436}" destId="{AD421BA3-AE90-416A-AFCC-72E1B18FDE3C}" srcOrd="1" destOrd="0" presId="urn:microsoft.com/office/officeart/2005/8/layout/radial1"/>
    <dgm:cxn modelId="{C0795F69-ACFF-4C0E-933D-DEAEE6FC334A}" srcId="{64E7D3C5-4151-4B0C-9E1F-5188E710D8F8}" destId="{86DBA33F-F8DC-4C96-9BFE-607B1C37B8F3}" srcOrd="5" destOrd="0" parTransId="{F7453A20-EEB9-45CC-A85B-6A8837ADE436}" sibTransId="{EFBC400A-4427-4CF8-93E3-BC72F141F4D9}"/>
    <dgm:cxn modelId="{67138B4B-6836-4BC3-B356-9EBA8D52DD9C}" type="presOf" srcId="{60872942-9BCC-4D13-9D9C-0AF09FB3B31B}" destId="{EB6FD618-6A71-423B-A440-14D7F729B9DA}" srcOrd="1" destOrd="0" presId="urn:microsoft.com/office/officeart/2005/8/layout/radial1"/>
    <dgm:cxn modelId="{79A4B270-9CD2-4B30-A3C2-EBBB4C1A6BC8}" srcId="{64E7D3C5-4151-4B0C-9E1F-5188E710D8F8}" destId="{995BD9CD-B1C2-4DA1-AEFA-190C9920DD87}" srcOrd="0" destOrd="0" parTransId="{B9ECB9F9-E326-48CF-B6B0-4AE04151DB31}" sibTransId="{46FA0CBB-0D94-41F9-B8AE-9D197A0AD370}"/>
    <dgm:cxn modelId="{AFD32D56-078A-4C23-BA79-978D629CABF8}" srcId="{64E7D3C5-4151-4B0C-9E1F-5188E710D8F8}" destId="{2A1985BE-673B-46F5-93A8-8A9B7C546855}" srcOrd="1" destOrd="0" parTransId="{8C40E23B-0963-4505-8574-F75575E3F812}" sibTransId="{B6A64573-EDE4-4EDF-9F99-78E38D268C66}"/>
    <dgm:cxn modelId="{90A9129B-0DFD-4967-84A9-D29A76C66636}" type="presOf" srcId="{F7453A20-EEB9-45CC-A85B-6A8837ADE436}" destId="{9C1C2BE7-3B00-437C-88F4-D4856B106D9A}" srcOrd="0" destOrd="0" presId="urn:microsoft.com/office/officeart/2005/8/layout/radial1"/>
    <dgm:cxn modelId="{1E57209F-1095-4B65-AC2E-E27A2B0A7067}" srcId="{64E7D3C5-4151-4B0C-9E1F-5188E710D8F8}" destId="{284493DA-16EC-4267-9E2A-390FDFBE3764}" srcOrd="4" destOrd="0" parTransId="{C9450C97-8431-4378-87F4-2F140376E022}" sibTransId="{41F0E768-D48E-49E7-98ED-EAF549F4A0AC}"/>
    <dgm:cxn modelId="{71FFF2A1-CDC7-482A-B6D7-19540C9B8F9F}" type="presOf" srcId="{2A1985BE-673B-46F5-93A8-8A9B7C546855}" destId="{B1774226-643B-43C0-9AE7-7F9FA70F6519}" srcOrd="0" destOrd="0" presId="urn:microsoft.com/office/officeart/2005/8/layout/radial1"/>
    <dgm:cxn modelId="{E574B3A8-D3F0-4810-8522-7B39FD61E449}" type="presOf" srcId="{91AC95FF-5912-4E1C-818B-4037ADE96F62}" destId="{55AD2436-5AB3-46DF-AB47-88F21F837471}" srcOrd="0" destOrd="0" presId="urn:microsoft.com/office/officeart/2005/8/layout/radial1"/>
    <dgm:cxn modelId="{502B86AF-BBA2-4D2D-81DC-EBEA728FE9ED}" type="presOf" srcId="{9691135B-00F2-45A1-9B2D-06144FED8D3B}" destId="{068E6D63-FC03-4C41-A611-A2735BFF335E}" srcOrd="1" destOrd="0" presId="urn:microsoft.com/office/officeart/2005/8/layout/radial1"/>
    <dgm:cxn modelId="{8218DEB0-77A0-44E6-813E-8A2F025B37E7}" type="presOf" srcId="{995BD9CD-B1C2-4DA1-AEFA-190C9920DD87}" destId="{E7C5726C-C1D6-4A28-B4EF-CDD5B13ECA49}" srcOrd="0" destOrd="0" presId="urn:microsoft.com/office/officeart/2005/8/layout/radial1"/>
    <dgm:cxn modelId="{E3AC8BB9-1DDB-4B90-B7CA-EBD55FFE3D6E}" type="presOf" srcId="{B9ECB9F9-E326-48CF-B6B0-4AE04151DB31}" destId="{4F8B286E-9C74-469A-9871-44CA94B6BCCF}" srcOrd="0" destOrd="0" presId="urn:microsoft.com/office/officeart/2005/8/layout/radial1"/>
    <dgm:cxn modelId="{7567B9BB-4470-48EA-950B-0271D2D57181}" type="presOf" srcId="{9691135B-00F2-45A1-9B2D-06144FED8D3B}" destId="{56603B69-2A96-474C-B33C-753317DE0546}" srcOrd="0" destOrd="0" presId="urn:microsoft.com/office/officeart/2005/8/layout/radial1"/>
    <dgm:cxn modelId="{C26E1DCF-3FEC-4B67-B780-9547D33A0C64}" srcId="{64E7D3C5-4151-4B0C-9E1F-5188E710D8F8}" destId="{91AC95FF-5912-4E1C-818B-4037ADE96F62}" srcOrd="3" destOrd="0" parTransId="{60872942-9BCC-4D13-9D9C-0AF09FB3B31B}" sibTransId="{1ACC323A-4407-4A0A-BF89-6AD6BE1E21ED}"/>
    <dgm:cxn modelId="{791766E3-5878-4C21-8B5F-A887D33F4BD8}" type="presOf" srcId="{8C40E23B-0963-4505-8574-F75575E3F812}" destId="{27A36EC6-02BD-45CF-81F0-5CFBFC226F0E}" srcOrd="1" destOrd="0" presId="urn:microsoft.com/office/officeart/2005/8/layout/radial1"/>
    <dgm:cxn modelId="{179220F0-DB78-40AB-B371-4CB07E3814A9}" srcId="{64E7D3C5-4151-4B0C-9E1F-5188E710D8F8}" destId="{8FE91149-FAA3-42E6-AD53-AC6E1A225CDB}" srcOrd="2" destOrd="0" parTransId="{9691135B-00F2-45A1-9B2D-06144FED8D3B}" sibTransId="{6D44196A-F98A-414B-A82F-56BAD2C800A0}"/>
    <dgm:cxn modelId="{353828F2-E454-47E0-B7D1-171563D2B498}" type="presOf" srcId="{60872942-9BCC-4D13-9D9C-0AF09FB3B31B}" destId="{B7AA6C7A-1327-42EA-A624-A0EAE66428AA}" srcOrd="0" destOrd="0" presId="urn:microsoft.com/office/officeart/2005/8/layout/radial1"/>
    <dgm:cxn modelId="{66CA44FC-9304-4483-AAA1-F1A2D977B2D1}" type="presOf" srcId="{284493DA-16EC-4267-9E2A-390FDFBE3764}" destId="{827CB024-C9D8-48E1-A47B-3071CA2C093C}" srcOrd="0" destOrd="0" presId="urn:microsoft.com/office/officeart/2005/8/layout/radial1"/>
    <dgm:cxn modelId="{6C1D0BBD-87C4-4F2A-9091-B1F36984EB30}" type="presParOf" srcId="{7864775A-4B4D-422E-9E3F-ABDB25029257}" destId="{807B22F6-F462-4208-9345-0BEBD37E9F25}" srcOrd="0" destOrd="0" presId="urn:microsoft.com/office/officeart/2005/8/layout/radial1"/>
    <dgm:cxn modelId="{A595DAD8-D41D-4FF4-9395-C2822D04CAE7}" type="presParOf" srcId="{7864775A-4B4D-422E-9E3F-ABDB25029257}" destId="{4F8B286E-9C74-469A-9871-44CA94B6BCCF}" srcOrd="1" destOrd="0" presId="urn:microsoft.com/office/officeart/2005/8/layout/radial1"/>
    <dgm:cxn modelId="{DE2BAEF3-16FF-41EB-A63A-E1DC1D2BF85B}" type="presParOf" srcId="{4F8B286E-9C74-469A-9871-44CA94B6BCCF}" destId="{995AE3F0-7A07-4372-B980-5D8BCFD0D163}" srcOrd="0" destOrd="0" presId="urn:microsoft.com/office/officeart/2005/8/layout/radial1"/>
    <dgm:cxn modelId="{73A60761-DB60-4054-855F-93E08BA4FA11}" type="presParOf" srcId="{7864775A-4B4D-422E-9E3F-ABDB25029257}" destId="{E7C5726C-C1D6-4A28-B4EF-CDD5B13ECA49}" srcOrd="2" destOrd="0" presId="urn:microsoft.com/office/officeart/2005/8/layout/radial1"/>
    <dgm:cxn modelId="{60A08403-5118-4D22-85DF-5CC223087C8C}" type="presParOf" srcId="{7864775A-4B4D-422E-9E3F-ABDB25029257}" destId="{7757BB00-6925-4874-BBB2-DD04D22CA61C}" srcOrd="3" destOrd="0" presId="urn:microsoft.com/office/officeart/2005/8/layout/radial1"/>
    <dgm:cxn modelId="{35491612-DB19-4DDB-90FC-C71C9908B586}" type="presParOf" srcId="{7757BB00-6925-4874-BBB2-DD04D22CA61C}" destId="{27A36EC6-02BD-45CF-81F0-5CFBFC226F0E}" srcOrd="0" destOrd="0" presId="urn:microsoft.com/office/officeart/2005/8/layout/radial1"/>
    <dgm:cxn modelId="{266FC705-C1AF-4D23-A9CE-CF0217EB97FA}" type="presParOf" srcId="{7864775A-4B4D-422E-9E3F-ABDB25029257}" destId="{B1774226-643B-43C0-9AE7-7F9FA70F6519}" srcOrd="4" destOrd="0" presId="urn:microsoft.com/office/officeart/2005/8/layout/radial1"/>
    <dgm:cxn modelId="{E9293379-9BEB-433C-8957-63A4F81967C5}" type="presParOf" srcId="{7864775A-4B4D-422E-9E3F-ABDB25029257}" destId="{56603B69-2A96-474C-B33C-753317DE0546}" srcOrd="5" destOrd="0" presId="urn:microsoft.com/office/officeart/2005/8/layout/radial1"/>
    <dgm:cxn modelId="{05AFD196-667D-4A9C-9A0E-D06BC7445C09}" type="presParOf" srcId="{56603B69-2A96-474C-B33C-753317DE0546}" destId="{068E6D63-FC03-4C41-A611-A2735BFF335E}" srcOrd="0" destOrd="0" presId="urn:microsoft.com/office/officeart/2005/8/layout/radial1"/>
    <dgm:cxn modelId="{FDA3D67B-CFE3-4113-9164-7AE68FAACFF2}" type="presParOf" srcId="{7864775A-4B4D-422E-9E3F-ABDB25029257}" destId="{29DAF3D2-E5C0-4E11-B75F-B1327232FE12}" srcOrd="6" destOrd="0" presId="urn:microsoft.com/office/officeart/2005/8/layout/radial1"/>
    <dgm:cxn modelId="{81F811DB-1AA7-40EE-AD32-DDE89EE6EC6E}" type="presParOf" srcId="{7864775A-4B4D-422E-9E3F-ABDB25029257}" destId="{B7AA6C7A-1327-42EA-A624-A0EAE66428AA}" srcOrd="7" destOrd="0" presId="urn:microsoft.com/office/officeart/2005/8/layout/radial1"/>
    <dgm:cxn modelId="{E9E76B25-16CA-4DC7-9D9E-A7C5BA90A851}" type="presParOf" srcId="{B7AA6C7A-1327-42EA-A624-A0EAE66428AA}" destId="{EB6FD618-6A71-423B-A440-14D7F729B9DA}" srcOrd="0" destOrd="0" presId="urn:microsoft.com/office/officeart/2005/8/layout/radial1"/>
    <dgm:cxn modelId="{A02E06D0-8627-49FA-B5AD-C7AA725C0ABD}" type="presParOf" srcId="{7864775A-4B4D-422E-9E3F-ABDB25029257}" destId="{55AD2436-5AB3-46DF-AB47-88F21F837471}" srcOrd="8" destOrd="0" presId="urn:microsoft.com/office/officeart/2005/8/layout/radial1"/>
    <dgm:cxn modelId="{36427038-ACB3-47F9-BF97-39E0E2E71D91}" type="presParOf" srcId="{7864775A-4B4D-422E-9E3F-ABDB25029257}" destId="{9597683D-1F77-4E9C-B028-02B5A82A2D50}" srcOrd="9" destOrd="0" presId="urn:microsoft.com/office/officeart/2005/8/layout/radial1"/>
    <dgm:cxn modelId="{6E6C7DCF-A7CB-43DF-99C8-3D5374807250}" type="presParOf" srcId="{9597683D-1F77-4E9C-B028-02B5A82A2D50}" destId="{84B8C3CE-A382-4082-A19B-D4F57F41F77D}" srcOrd="0" destOrd="0" presId="urn:microsoft.com/office/officeart/2005/8/layout/radial1"/>
    <dgm:cxn modelId="{C997A347-B3BF-4236-838D-23DD96856C8B}" type="presParOf" srcId="{7864775A-4B4D-422E-9E3F-ABDB25029257}" destId="{827CB024-C9D8-48E1-A47B-3071CA2C093C}" srcOrd="10" destOrd="0" presId="urn:microsoft.com/office/officeart/2005/8/layout/radial1"/>
    <dgm:cxn modelId="{EED545AD-F249-4A04-B76B-C409D529D6F8}" type="presParOf" srcId="{7864775A-4B4D-422E-9E3F-ABDB25029257}" destId="{9C1C2BE7-3B00-437C-88F4-D4856B106D9A}" srcOrd="11" destOrd="0" presId="urn:microsoft.com/office/officeart/2005/8/layout/radial1"/>
    <dgm:cxn modelId="{6E95EF01-76B3-4D67-9C57-F228675E91EE}" type="presParOf" srcId="{9C1C2BE7-3B00-437C-88F4-D4856B106D9A}" destId="{AD421BA3-AE90-416A-AFCC-72E1B18FDE3C}" srcOrd="0" destOrd="0" presId="urn:microsoft.com/office/officeart/2005/8/layout/radial1"/>
    <dgm:cxn modelId="{5486A681-DBC8-4E3F-B516-2F2FD1F87FC9}" type="presParOf" srcId="{7864775A-4B4D-422E-9E3F-ABDB25029257}" destId="{17E07D6B-BB56-4189-B748-22A4B3BE6BF6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7B22F6-F462-4208-9345-0BEBD37E9F25}">
      <dsp:nvSpPr>
        <dsp:cNvPr id="0" name=""/>
        <dsp:cNvSpPr/>
      </dsp:nvSpPr>
      <dsp:spPr>
        <a:xfrm>
          <a:off x="1362563" y="859672"/>
          <a:ext cx="796016" cy="7960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>
              <a:solidFill>
                <a:schemeClr val="tx1"/>
              </a:solidFill>
            </a:rPr>
            <a:t>Trousers</a:t>
          </a:r>
        </a:p>
      </dsp:txBody>
      <dsp:txXfrm>
        <a:off x="1479137" y="976246"/>
        <a:ext cx="562868" cy="562868"/>
      </dsp:txXfrm>
    </dsp:sp>
    <dsp:sp modelId="{4F8B286E-9C74-469A-9871-44CA94B6BCCF}">
      <dsp:nvSpPr>
        <dsp:cNvPr id="0" name=""/>
        <dsp:cNvSpPr/>
      </dsp:nvSpPr>
      <dsp:spPr>
        <a:xfrm rot="16200000">
          <a:off x="1682085" y="763484"/>
          <a:ext cx="156971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56971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1756647" y="777262"/>
        <a:ext cx="7848" cy="7848"/>
      </dsp:txXfrm>
    </dsp:sp>
    <dsp:sp modelId="{E7C5726C-C1D6-4A28-B4EF-CDD5B13ECA49}">
      <dsp:nvSpPr>
        <dsp:cNvPr id="0" name=""/>
        <dsp:cNvSpPr/>
      </dsp:nvSpPr>
      <dsp:spPr>
        <a:xfrm>
          <a:off x="1414278" y="10115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Brooks </a:t>
          </a: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Pants</a:t>
          </a:r>
        </a:p>
      </dsp:txBody>
      <dsp:txXfrm>
        <a:off x="1515705" y="111542"/>
        <a:ext cx="489731" cy="489731"/>
      </dsp:txXfrm>
    </dsp:sp>
    <dsp:sp modelId="{7757BB00-6925-4874-BBB2-DD04D22CA61C}">
      <dsp:nvSpPr>
        <dsp:cNvPr id="0" name=""/>
        <dsp:cNvSpPr/>
      </dsp:nvSpPr>
      <dsp:spPr>
        <a:xfrm rot="19800000">
          <a:off x="2094741" y="1001731"/>
          <a:ext cx="156971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56971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2169303" y="1015509"/>
        <a:ext cx="7848" cy="7848"/>
      </dsp:txXfrm>
    </dsp:sp>
    <dsp:sp modelId="{B1774226-643B-43C0-9AE7-7F9FA70F6519}">
      <dsp:nvSpPr>
        <dsp:cNvPr id="0" name=""/>
        <dsp:cNvSpPr/>
      </dsp:nvSpPr>
      <dsp:spPr>
        <a:xfrm>
          <a:off x="2194803" y="460751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Hugo Boss </a:t>
          </a: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Trousers</a:t>
          </a:r>
        </a:p>
      </dsp:txBody>
      <dsp:txXfrm>
        <a:off x="2296230" y="562178"/>
        <a:ext cx="489731" cy="489731"/>
      </dsp:txXfrm>
    </dsp:sp>
    <dsp:sp modelId="{56603B69-2A96-474C-B33C-753317DE0546}">
      <dsp:nvSpPr>
        <dsp:cNvPr id="0" name=""/>
        <dsp:cNvSpPr/>
      </dsp:nvSpPr>
      <dsp:spPr>
        <a:xfrm rot="1800000">
          <a:off x="2094741" y="1478225"/>
          <a:ext cx="156971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56971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2169303" y="1492003"/>
        <a:ext cx="7848" cy="7848"/>
      </dsp:txXfrm>
    </dsp:sp>
    <dsp:sp modelId="{29DAF3D2-E5C0-4E11-B75F-B1327232FE12}">
      <dsp:nvSpPr>
        <dsp:cNvPr id="0" name=""/>
        <dsp:cNvSpPr/>
      </dsp:nvSpPr>
      <dsp:spPr>
        <a:xfrm>
          <a:off x="2194803" y="1362024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MEN trousers &amp; chinos</a:t>
          </a:r>
        </a:p>
      </dsp:txBody>
      <dsp:txXfrm>
        <a:off x="2296230" y="1463451"/>
        <a:ext cx="489731" cy="489731"/>
      </dsp:txXfrm>
    </dsp:sp>
    <dsp:sp modelId="{B7AA6C7A-1327-42EA-A624-A0EAE66428AA}">
      <dsp:nvSpPr>
        <dsp:cNvPr id="0" name=""/>
        <dsp:cNvSpPr/>
      </dsp:nvSpPr>
      <dsp:spPr>
        <a:xfrm rot="5397354">
          <a:off x="1693322" y="1705594"/>
          <a:ext cx="135215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35215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1757549" y="1719916"/>
        <a:ext cx="6760" cy="6760"/>
      </dsp:txXfrm>
    </dsp:sp>
    <dsp:sp modelId="{55AD2436-5AB3-46DF-AB47-88F21F837471}">
      <dsp:nvSpPr>
        <dsp:cNvPr id="0" name=""/>
        <dsp:cNvSpPr/>
      </dsp:nvSpPr>
      <dsp:spPr>
        <a:xfrm>
          <a:off x="1414955" y="1790904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Pants</a:t>
          </a:r>
        </a:p>
      </dsp:txBody>
      <dsp:txXfrm>
        <a:off x="1516382" y="1892331"/>
        <a:ext cx="489731" cy="489731"/>
      </dsp:txXfrm>
    </dsp:sp>
    <dsp:sp modelId="{9597683D-1F77-4E9C-B028-02B5A82A2D50}">
      <dsp:nvSpPr>
        <dsp:cNvPr id="0" name=""/>
        <dsp:cNvSpPr/>
      </dsp:nvSpPr>
      <dsp:spPr>
        <a:xfrm rot="9000000">
          <a:off x="1269429" y="1478225"/>
          <a:ext cx="156971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56971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 rot="10800000">
        <a:off x="1343991" y="1492003"/>
        <a:ext cx="7848" cy="7848"/>
      </dsp:txXfrm>
    </dsp:sp>
    <dsp:sp modelId="{827CB024-C9D8-48E1-A47B-3071CA2C093C}">
      <dsp:nvSpPr>
        <dsp:cNvPr id="0" name=""/>
        <dsp:cNvSpPr/>
      </dsp:nvSpPr>
      <dsp:spPr>
        <a:xfrm>
          <a:off x="633753" y="1362024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solidFill>
                <a:schemeClr val="tx1"/>
              </a:solidFill>
            </a:rPr>
            <a:t>Womens</a:t>
          </a:r>
          <a:r>
            <a:rPr lang="en-GB" sz="900" kern="1200" dirty="0">
              <a:solidFill>
                <a:schemeClr val="tx1"/>
              </a:solidFill>
            </a:rPr>
            <a:t> Trousers</a:t>
          </a:r>
        </a:p>
      </dsp:txBody>
      <dsp:txXfrm>
        <a:off x="735180" y="1463451"/>
        <a:ext cx="489731" cy="489731"/>
      </dsp:txXfrm>
    </dsp:sp>
    <dsp:sp modelId="{9C1C2BE7-3B00-437C-88F4-D4856B106D9A}">
      <dsp:nvSpPr>
        <dsp:cNvPr id="0" name=""/>
        <dsp:cNvSpPr/>
      </dsp:nvSpPr>
      <dsp:spPr>
        <a:xfrm rot="12600000">
          <a:off x="1269429" y="1001731"/>
          <a:ext cx="156971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56971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 rot="10800000">
        <a:off x="1343991" y="1015509"/>
        <a:ext cx="7848" cy="7848"/>
      </dsp:txXfrm>
    </dsp:sp>
    <dsp:sp modelId="{17E07D6B-BB56-4189-B748-22A4B3BE6BF6}">
      <dsp:nvSpPr>
        <dsp:cNvPr id="0" name=""/>
        <dsp:cNvSpPr/>
      </dsp:nvSpPr>
      <dsp:spPr>
        <a:xfrm>
          <a:off x="633753" y="460751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Trousers</a:t>
          </a:r>
        </a:p>
      </dsp:txBody>
      <dsp:txXfrm>
        <a:off x="735180" y="562178"/>
        <a:ext cx="489731" cy="4897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7B22F6-F462-4208-9345-0BEBD37E9F25}">
      <dsp:nvSpPr>
        <dsp:cNvPr id="0" name=""/>
        <dsp:cNvSpPr/>
      </dsp:nvSpPr>
      <dsp:spPr>
        <a:xfrm>
          <a:off x="1359429" y="856538"/>
          <a:ext cx="802284" cy="8022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>
              <a:solidFill>
                <a:schemeClr val="tx1"/>
              </a:solidFill>
            </a:rPr>
            <a:t>Shirts</a:t>
          </a:r>
        </a:p>
      </dsp:txBody>
      <dsp:txXfrm>
        <a:off x="1476921" y="974030"/>
        <a:ext cx="567300" cy="567300"/>
      </dsp:txXfrm>
    </dsp:sp>
    <dsp:sp modelId="{4F8B286E-9C74-469A-9871-44CA94B6BCCF}">
      <dsp:nvSpPr>
        <dsp:cNvPr id="0" name=""/>
        <dsp:cNvSpPr/>
      </dsp:nvSpPr>
      <dsp:spPr>
        <a:xfrm rot="16200000">
          <a:off x="1681923" y="760048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1756639" y="773958"/>
        <a:ext cx="7864" cy="7864"/>
      </dsp:txXfrm>
    </dsp:sp>
    <dsp:sp modelId="{E7C5726C-C1D6-4A28-B4EF-CDD5B13ECA49}">
      <dsp:nvSpPr>
        <dsp:cNvPr id="0" name=""/>
        <dsp:cNvSpPr/>
      </dsp:nvSpPr>
      <dsp:spPr>
        <a:xfrm>
          <a:off x="1411551" y="1203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Hugo Boss-</a:t>
          </a: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Shirts</a:t>
          </a:r>
        </a:p>
      </dsp:txBody>
      <dsp:txXfrm>
        <a:off x="1513776" y="103428"/>
        <a:ext cx="493589" cy="493589"/>
      </dsp:txXfrm>
    </dsp:sp>
    <dsp:sp modelId="{7757BB00-6925-4874-BBB2-DD04D22CA61C}">
      <dsp:nvSpPr>
        <dsp:cNvPr id="0" name=""/>
        <dsp:cNvSpPr/>
      </dsp:nvSpPr>
      <dsp:spPr>
        <a:xfrm rot="19800000">
          <a:off x="2097433" y="999944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2172149" y="1013853"/>
        <a:ext cx="7864" cy="7864"/>
      </dsp:txXfrm>
    </dsp:sp>
    <dsp:sp modelId="{B1774226-643B-43C0-9AE7-7F9FA70F6519}">
      <dsp:nvSpPr>
        <dsp:cNvPr id="0" name=""/>
        <dsp:cNvSpPr/>
      </dsp:nvSpPr>
      <dsp:spPr>
        <a:xfrm>
          <a:off x="2197433" y="454932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MEN_ dress shirts</a:t>
          </a:r>
        </a:p>
      </dsp:txBody>
      <dsp:txXfrm>
        <a:off x="2299658" y="557157"/>
        <a:ext cx="493589" cy="493589"/>
      </dsp:txXfrm>
    </dsp:sp>
    <dsp:sp modelId="{56603B69-2A96-474C-B33C-753317DE0546}">
      <dsp:nvSpPr>
        <dsp:cNvPr id="0" name=""/>
        <dsp:cNvSpPr/>
      </dsp:nvSpPr>
      <dsp:spPr>
        <a:xfrm rot="1800000">
          <a:off x="2097433" y="1479734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2172149" y="1493643"/>
        <a:ext cx="7864" cy="7864"/>
      </dsp:txXfrm>
    </dsp:sp>
    <dsp:sp modelId="{29DAF3D2-E5C0-4E11-B75F-B1327232FE12}">
      <dsp:nvSpPr>
        <dsp:cNvPr id="0" name=""/>
        <dsp:cNvSpPr/>
      </dsp:nvSpPr>
      <dsp:spPr>
        <a:xfrm>
          <a:off x="2197433" y="1362390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Shirts</a:t>
          </a:r>
        </a:p>
      </dsp:txBody>
      <dsp:txXfrm>
        <a:off x="2299658" y="1464615"/>
        <a:ext cx="493589" cy="493589"/>
      </dsp:txXfrm>
    </dsp:sp>
    <dsp:sp modelId="{B7AA6C7A-1327-42EA-A624-A0EAE66428AA}">
      <dsp:nvSpPr>
        <dsp:cNvPr id="0" name=""/>
        <dsp:cNvSpPr/>
      </dsp:nvSpPr>
      <dsp:spPr>
        <a:xfrm rot="5400000">
          <a:off x="1681923" y="1719629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1756639" y="1733538"/>
        <a:ext cx="7864" cy="7864"/>
      </dsp:txXfrm>
    </dsp:sp>
    <dsp:sp modelId="{55AD2436-5AB3-46DF-AB47-88F21F837471}">
      <dsp:nvSpPr>
        <dsp:cNvPr id="0" name=""/>
        <dsp:cNvSpPr/>
      </dsp:nvSpPr>
      <dsp:spPr>
        <a:xfrm>
          <a:off x="1411551" y="1816119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Shirts</a:t>
          </a:r>
        </a:p>
      </dsp:txBody>
      <dsp:txXfrm>
        <a:off x="1513776" y="1918344"/>
        <a:ext cx="493589" cy="493589"/>
      </dsp:txXfrm>
    </dsp:sp>
    <dsp:sp modelId="{9597683D-1F77-4E9C-B028-02B5A82A2D50}">
      <dsp:nvSpPr>
        <dsp:cNvPr id="0" name=""/>
        <dsp:cNvSpPr/>
      </dsp:nvSpPr>
      <dsp:spPr>
        <a:xfrm rot="9000000">
          <a:off x="1266412" y="1479734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 rot="10800000">
        <a:off x="1341128" y="1493643"/>
        <a:ext cx="7864" cy="7864"/>
      </dsp:txXfrm>
    </dsp:sp>
    <dsp:sp modelId="{827CB024-C9D8-48E1-A47B-3071CA2C093C}">
      <dsp:nvSpPr>
        <dsp:cNvPr id="0" name=""/>
        <dsp:cNvSpPr/>
      </dsp:nvSpPr>
      <dsp:spPr>
        <a:xfrm>
          <a:off x="625670" y="1362390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>
              <a:solidFill>
                <a:schemeClr val="tx1"/>
              </a:solidFill>
            </a:rPr>
            <a:t>Womens Shirts</a:t>
          </a:r>
          <a:endParaRPr lang="en-GB" sz="900" kern="1200" dirty="0">
            <a:solidFill>
              <a:schemeClr val="tx1"/>
            </a:solidFill>
          </a:endParaRPr>
        </a:p>
      </dsp:txBody>
      <dsp:txXfrm>
        <a:off x="727895" y="1464615"/>
        <a:ext cx="493589" cy="493589"/>
      </dsp:txXfrm>
    </dsp:sp>
    <dsp:sp modelId="{9C1C2BE7-3B00-437C-88F4-D4856B106D9A}">
      <dsp:nvSpPr>
        <dsp:cNvPr id="0" name=""/>
        <dsp:cNvSpPr/>
      </dsp:nvSpPr>
      <dsp:spPr>
        <a:xfrm rot="12600000">
          <a:off x="1266412" y="999944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 rot="10800000">
        <a:off x="1341128" y="1013853"/>
        <a:ext cx="7864" cy="7864"/>
      </dsp:txXfrm>
    </dsp:sp>
    <dsp:sp modelId="{17E07D6B-BB56-4189-B748-22A4B3BE6BF6}">
      <dsp:nvSpPr>
        <dsp:cNvPr id="0" name=""/>
        <dsp:cNvSpPr/>
      </dsp:nvSpPr>
      <dsp:spPr>
        <a:xfrm>
          <a:off x="625670" y="454932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solidFill>
                <a:schemeClr val="tx1"/>
              </a:solidFill>
            </a:rPr>
            <a:t>Womens</a:t>
          </a:r>
          <a:r>
            <a:rPr lang="en-GB" sz="900" kern="1200" dirty="0">
              <a:solidFill>
                <a:schemeClr val="tx1"/>
              </a:solidFill>
            </a:rPr>
            <a:t> Shirts and Blouses</a:t>
          </a:r>
        </a:p>
      </dsp:txBody>
      <dsp:txXfrm>
        <a:off x="727895" y="557157"/>
        <a:ext cx="493589" cy="4935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jpg>
</file>

<file path=ppt/media/image34.jpg>
</file>

<file path=ppt/media/image35.jfif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0" name="Google Shape;48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0" name="Google Shape;48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4561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4" name="Google Shape;49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5" name="Google Shape;50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7" name="Google Shape;51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9" name="Google Shape;52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6" name="Google Shape;546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5" name="Google Shape;55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7" name="Google Shape;61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8bb101d3a4_1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8bb101d3a4_1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9" name="Google Shape;39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59830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2" name="Google Shape;32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9" name="Google Shape;39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1" name="Google Shape;43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83988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1" name="Google Shape;43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965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2" name="Google Shape;452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ctrTitle"/>
          </p:nvPr>
        </p:nvSpPr>
        <p:spPr>
          <a:xfrm>
            <a:off x="3556378" y="1372763"/>
            <a:ext cx="48744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Anton"/>
              <a:buNone/>
              <a:defRPr sz="6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subTitle" idx="1"/>
          </p:nvPr>
        </p:nvSpPr>
        <p:spPr>
          <a:xfrm>
            <a:off x="4016425" y="3365138"/>
            <a:ext cx="39543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5"/>
          <p:cNvSpPr/>
          <p:nvPr/>
        </p:nvSpPr>
        <p:spPr>
          <a:xfrm rot="5400000">
            <a:off x="6198115" y="2513137"/>
            <a:ext cx="5182272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5"/>
          <p:cNvSpPr/>
          <p:nvPr/>
        </p:nvSpPr>
        <p:spPr>
          <a:xfrm>
            <a:off x="358500" y="4530925"/>
            <a:ext cx="507575" cy="57400"/>
          </a:xfrm>
          <a:custGeom>
            <a:avLst/>
            <a:gdLst/>
            <a:ahLst/>
            <a:cxnLst/>
            <a:rect l="l" t="t" r="r" b="b"/>
            <a:pathLst>
              <a:path w="20303" h="2296" extrusionOk="0">
                <a:moveTo>
                  <a:pt x="4549" y="0"/>
                </a:moveTo>
                <a:lnTo>
                  <a:pt x="2308" y="2023"/>
                </a:lnTo>
                <a:lnTo>
                  <a:pt x="137" y="62"/>
                </a:lnTo>
                <a:lnTo>
                  <a:pt x="0" y="211"/>
                </a:lnTo>
                <a:lnTo>
                  <a:pt x="2308" y="2296"/>
                </a:lnTo>
                <a:lnTo>
                  <a:pt x="4549" y="273"/>
                </a:lnTo>
                <a:lnTo>
                  <a:pt x="6790" y="2296"/>
                </a:lnTo>
                <a:lnTo>
                  <a:pt x="9032" y="273"/>
                </a:lnTo>
                <a:lnTo>
                  <a:pt x="11271" y="2296"/>
                </a:lnTo>
                <a:lnTo>
                  <a:pt x="13512" y="273"/>
                </a:lnTo>
                <a:lnTo>
                  <a:pt x="15753" y="2296"/>
                </a:lnTo>
                <a:lnTo>
                  <a:pt x="17995" y="273"/>
                </a:lnTo>
                <a:lnTo>
                  <a:pt x="20168" y="2236"/>
                </a:lnTo>
                <a:lnTo>
                  <a:pt x="20302" y="2085"/>
                </a:lnTo>
                <a:lnTo>
                  <a:pt x="17995" y="0"/>
                </a:lnTo>
                <a:lnTo>
                  <a:pt x="15753" y="2023"/>
                </a:lnTo>
                <a:lnTo>
                  <a:pt x="13512" y="0"/>
                </a:lnTo>
                <a:lnTo>
                  <a:pt x="11271" y="2023"/>
                </a:lnTo>
                <a:lnTo>
                  <a:pt x="9032" y="0"/>
                </a:lnTo>
                <a:lnTo>
                  <a:pt x="6790" y="2023"/>
                </a:lnTo>
                <a:lnTo>
                  <a:pt x="45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5"/>
          <p:cNvSpPr/>
          <p:nvPr/>
        </p:nvSpPr>
        <p:spPr>
          <a:xfrm rot="-5400000">
            <a:off x="2497764" y="4174723"/>
            <a:ext cx="1260694" cy="676860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5"/>
          <p:cNvSpPr/>
          <p:nvPr/>
        </p:nvSpPr>
        <p:spPr>
          <a:xfrm>
            <a:off x="0" y="0"/>
            <a:ext cx="2802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" name="Google Shape;16;p25"/>
          <p:cNvGrpSpPr/>
          <p:nvPr/>
        </p:nvGrpSpPr>
        <p:grpSpPr>
          <a:xfrm>
            <a:off x="7940586" y="69351"/>
            <a:ext cx="137050" cy="784925"/>
            <a:chOff x="6734550" y="3486475"/>
            <a:chExt cx="137050" cy="784925"/>
          </a:xfrm>
        </p:grpSpPr>
        <p:sp>
          <p:nvSpPr>
            <p:cNvPr id="17" name="Google Shape;17;p25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5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5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5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5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5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5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5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5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5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" name="Google Shape;27;p25"/>
          <p:cNvSpPr/>
          <p:nvPr/>
        </p:nvSpPr>
        <p:spPr>
          <a:xfrm>
            <a:off x="7702775" y="4327325"/>
            <a:ext cx="544200" cy="544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4"/>
          <p:cNvSpPr/>
          <p:nvPr/>
        </p:nvSpPr>
        <p:spPr>
          <a:xfrm>
            <a:off x="-75" y="539500"/>
            <a:ext cx="8430900" cy="4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34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123" name="Google Shape;123;p34"/>
          <p:cNvGrpSpPr/>
          <p:nvPr/>
        </p:nvGrpSpPr>
        <p:grpSpPr>
          <a:xfrm rot="-5400000">
            <a:off x="4503450" y="4509525"/>
            <a:ext cx="137050" cy="784925"/>
            <a:chOff x="6734550" y="3486475"/>
            <a:chExt cx="137050" cy="784925"/>
          </a:xfrm>
        </p:grpSpPr>
        <p:sp>
          <p:nvSpPr>
            <p:cNvPr id="124" name="Google Shape;124;p34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4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4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34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34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34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34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34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34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4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1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/>
          <p:nvPr/>
        </p:nvSpPr>
        <p:spPr>
          <a:xfrm>
            <a:off x="-75" y="539500"/>
            <a:ext cx="8430900" cy="45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37" name="Google Shape;137;p35"/>
          <p:cNvSpPr txBox="1">
            <a:spLocks noGrp="1"/>
          </p:cNvSpPr>
          <p:nvPr>
            <p:ph type="title" idx="2"/>
          </p:nvPr>
        </p:nvSpPr>
        <p:spPr>
          <a:xfrm>
            <a:off x="713175" y="1320575"/>
            <a:ext cx="7717500" cy="32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" name="Google Shape;138;p35"/>
          <p:cNvGrpSpPr/>
          <p:nvPr/>
        </p:nvGrpSpPr>
        <p:grpSpPr>
          <a:xfrm>
            <a:off x="8735350" y="0"/>
            <a:ext cx="137050" cy="784925"/>
            <a:chOff x="6734550" y="3486475"/>
            <a:chExt cx="137050" cy="784925"/>
          </a:xfrm>
        </p:grpSpPr>
        <p:sp>
          <p:nvSpPr>
            <p:cNvPr id="139" name="Google Shape;139;p35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35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35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5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5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5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5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5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5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5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ONE_COLUMN_TEXT_2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6"/>
          <p:cNvSpPr txBox="1">
            <a:spLocks noGrp="1"/>
          </p:cNvSpPr>
          <p:nvPr>
            <p:ph type="title"/>
          </p:nvPr>
        </p:nvSpPr>
        <p:spPr>
          <a:xfrm>
            <a:off x="5142777" y="811250"/>
            <a:ext cx="32922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51" name="Google Shape;151;p36"/>
          <p:cNvSpPr/>
          <p:nvPr/>
        </p:nvSpPr>
        <p:spPr>
          <a:xfrm>
            <a:off x="-74" y="0"/>
            <a:ext cx="9144000" cy="12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" name="Google Shape;152;p36"/>
          <p:cNvGrpSpPr/>
          <p:nvPr/>
        </p:nvGrpSpPr>
        <p:grpSpPr>
          <a:xfrm>
            <a:off x="8735350" y="0"/>
            <a:ext cx="137050" cy="784925"/>
            <a:chOff x="6734550" y="3486475"/>
            <a:chExt cx="137050" cy="784925"/>
          </a:xfrm>
        </p:grpSpPr>
        <p:sp>
          <p:nvSpPr>
            <p:cNvPr id="153" name="Google Shape;153;p36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6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6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6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36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6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36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6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6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36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3" name="Google Shape;163;p36"/>
          <p:cNvSpPr txBox="1">
            <a:spLocks noGrp="1"/>
          </p:cNvSpPr>
          <p:nvPr>
            <p:ph type="title" idx="2"/>
          </p:nvPr>
        </p:nvSpPr>
        <p:spPr>
          <a:xfrm>
            <a:off x="5142777" y="4188725"/>
            <a:ext cx="32922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" name="Google Shape;164;p36"/>
          <p:cNvSpPr txBox="1">
            <a:spLocks noGrp="1"/>
          </p:cNvSpPr>
          <p:nvPr>
            <p:ph type="title" idx="3"/>
          </p:nvPr>
        </p:nvSpPr>
        <p:spPr>
          <a:xfrm>
            <a:off x="5142775" y="1714475"/>
            <a:ext cx="3292200" cy="8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" name="Google Shape;165;p36"/>
          <p:cNvSpPr/>
          <p:nvPr/>
        </p:nvSpPr>
        <p:spPr>
          <a:xfrm>
            <a:off x="507873" y="4394075"/>
            <a:ext cx="410700" cy="410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">
    <p:bg>
      <p:bgPr>
        <a:solidFill>
          <a:schemeClr val="lt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7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7"/>
          <p:cNvSpPr/>
          <p:nvPr/>
        </p:nvSpPr>
        <p:spPr>
          <a:xfrm rot="10800000">
            <a:off x="0" y="0"/>
            <a:ext cx="1360924" cy="1360924"/>
          </a:xfrm>
          <a:custGeom>
            <a:avLst/>
            <a:gdLst/>
            <a:ahLst/>
            <a:cxnLst/>
            <a:rect l="l" t="t" r="r" b="b"/>
            <a:pathLst>
              <a:path w="33915" h="33915" extrusionOk="0">
                <a:moveTo>
                  <a:pt x="33915" y="1"/>
                </a:moveTo>
                <a:cubicBezTo>
                  <a:pt x="15184" y="1"/>
                  <a:pt x="1" y="15185"/>
                  <a:pt x="1" y="33915"/>
                </a:cubicBezTo>
                <a:lnTo>
                  <a:pt x="18693" y="33915"/>
                </a:lnTo>
                <a:cubicBezTo>
                  <a:pt x="18693" y="25509"/>
                  <a:pt x="25509" y="18693"/>
                  <a:pt x="33915" y="18693"/>
                </a:cubicBezTo>
                <a:lnTo>
                  <a:pt x="3391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9" name="Google Shape;169;p37"/>
          <p:cNvGrpSpPr/>
          <p:nvPr/>
        </p:nvGrpSpPr>
        <p:grpSpPr>
          <a:xfrm rot="-5400000">
            <a:off x="4503450" y="4509525"/>
            <a:ext cx="137050" cy="784925"/>
            <a:chOff x="6734550" y="3486475"/>
            <a:chExt cx="137050" cy="784925"/>
          </a:xfrm>
        </p:grpSpPr>
        <p:sp>
          <p:nvSpPr>
            <p:cNvPr id="170" name="Google Shape;170;p37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37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37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37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37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37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7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7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7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7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bg>
      <p:bgPr>
        <a:solidFill>
          <a:schemeClr val="accent1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bg>
      <p:bgPr>
        <a:solidFill>
          <a:schemeClr val="accen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9"/>
          <p:cNvSpPr/>
          <p:nvPr/>
        </p:nvSpPr>
        <p:spPr>
          <a:xfrm rot="5400000">
            <a:off x="8051533" y="692693"/>
            <a:ext cx="1481335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39"/>
          <p:cNvSpPr/>
          <p:nvPr/>
        </p:nvSpPr>
        <p:spPr>
          <a:xfrm rot="-5400000">
            <a:off x="-399792" y="4354856"/>
            <a:ext cx="1481335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39"/>
          <p:cNvSpPr/>
          <p:nvPr/>
        </p:nvSpPr>
        <p:spPr>
          <a:xfrm rot="-5400000">
            <a:off x="-258147" y="2241070"/>
            <a:ext cx="1032630" cy="516342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5" name="Google Shape;185;p39"/>
          <p:cNvGrpSpPr/>
          <p:nvPr/>
        </p:nvGrpSpPr>
        <p:grpSpPr>
          <a:xfrm rot="-5400000">
            <a:off x="7629638" y="-111387"/>
            <a:ext cx="137050" cy="784925"/>
            <a:chOff x="6734550" y="3486475"/>
            <a:chExt cx="137050" cy="784925"/>
          </a:xfrm>
        </p:grpSpPr>
        <p:sp>
          <p:nvSpPr>
            <p:cNvPr id="186" name="Google Shape;186;p39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39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9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39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9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9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39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39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39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39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6" name="Google Shape;196;p39"/>
          <p:cNvSpPr/>
          <p:nvPr/>
        </p:nvSpPr>
        <p:spPr>
          <a:xfrm>
            <a:off x="3830214" y="0"/>
            <a:ext cx="1483579" cy="741853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2">
    <p:bg>
      <p:bgPr>
        <a:solidFill>
          <a:schemeClr val="dk1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LANK_2_1">
    <p:bg>
      <p:bgPr>
        <a:solidFill>
          <a:schemeClr val="dk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1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1"/>
          <p:cNvSpPr/>
          <p:nvPr/>
        </p:nvSpPr>
        <p:spPr>
          <a:xfrm rot="5400000">
            <a:off x="8495867" y="2355697"/>
            <a:ext cx="864171" cy="432108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41"/>
          <p:cNvSpPr/>
          <p:nvPr/>
        </p:nvSpPr>
        <p:spPr>
          <a:xfrm rot="-5400000">
            <a:off x="-216033" y="2355697"/>
            <a:ext cx="864171" cy="432108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2" name="Google Shape;202;p41"/>
          <p:cNvGrpSpPr/>
          <p:nvPr/>
        </p:nvGrpSpPr>
        <p:grpSpPr>
          <a:xfrm rot="-5400000">
            <a:off x="1037150" y="4462925"/>
            <a:ext cx="137050" cy="784925"/>
            <a:chOff x="6734550" y="3486475"/>
            <a:chExt cx="137050" cy="784925"/>
          </a:xfrm>
        </p:grpSpPr>
        <p:sp>
          <p:nvSpPr>
            <p:cNvPr id="203" name="Google Shape;203;p41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1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41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1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41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41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41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41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41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41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3" name="Google Shape;213;p41"/>
          <p:cNvSpPr/>
          <p:nvPr/>
        </p:nvSpPr>
        <p:spPr>
          <a:xfrm>
            <a:off x="7418875" y="4786850"/>
            <a:ext cx="1011900" cy="13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3">
  <p:cSld name="TITLE_ONLY_1_1">
    <p:bg>
      <p:bgPr>
        <a:solidFill>
          <a:schemeClr val="accent1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2"/>
          <p:cNvSpPr/>
          <p:nvPr/>
        </p:nvSpPr>
        <p:spPr>
          <a:xfrm>
            <a:off x="-75" y="539500"/>
            <a:ext cx="8430900" cy="45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42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42"/>
          <p:cNvSpPr/>
          <p:nvPr/>
        </p:nvSpPr>
        <p:spPr>
          <a:xfrm rot="5400000">
            <a:off x="8724223" y="877423"/>
            <a:ext cx="130055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4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219" name="Google Shape;219;p42"/>
          <p:cNvGrpSpPr/>
          <p:nvPr/>
        </p:nvGrpSpPr>
        <p:grpSpPr>
          <a:xfrm rot="-5400000">
            <a:off x="143375" y="4431163"/>
            <a:ext cx="137050" cy="784925"/>
            <a:chOff x="6734550" y="3486475"/>
            <a:chExt cx="137050" cy="784925"/>
          </a:xfrm>
        </p:grpSpPr>
        <p:sp>
          <p:nvSpPr>
            <p:cNvPr id="220" name="Google Shape;220;p42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42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42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2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42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42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42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2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2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2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0" name="Google Shape;230;p42"/>
          <p:cNvSpPr/>
          <p:nvPr/>
        </p:nvSpPr>
        <p:spPr>
          <a:xfrm>
            <a:off x="799752" y="0"/>
            <a:ext cx="1483579" cy="741853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3"/>
          <p:cNvGrpSpPr/>
          <p:nvPr/>
        </p:nvGrpSpPr>
        <p:grpSpPr>
          <a:xfrm>
            <a:off x="1551988" y="1658575"/>
            <a:ext cx="6039850" cy="1801350"/>
            <a:chOff x="1551988" y="1658575"/>
            <a:chExt cx="6039850" cy="1801350"/>
          </a:xfrm>
        </p:grpSpPr>
        <p:grpSp>
          <p:nvGrpSpPr>
            <p:cNvPr id="187" name="Google Shape;187;p13"/>
            <p:cNvGrpSpPr/>
            <p:nvPr/>
          </p:nvGrpSpPr>
          <p:grpSpPr>
            <a:xfrm>
              <a:off x="1551988" y="1658575"/>
              <a:ext cx="866600" cy="0"/>
              <a:chOff x="1546813" y="1658575"/>
              <a:chExt cx="866600" cy="0"/>
            </a:xfrm>
          </p:grpSpPr>
          <p:cxnSp>
            <p:nvCxnSpPr>
              <p:cNvPr id="188" name="Google Shape;188;p13"/>
              <p:cNvCxnSpPr/>
              <p:nvPr/>
            </p:nvCxnSpPr>
            <p:spPr>
              <a:xfrm>
                <a:off x="15468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9" name="Google Shape;189;p13"/>
              <p:cNvCxnSpPr/>
              <p:nvPr/>
            </p:nvCxnSpPr>
            <p:spPr>
              <a:xfrm>
                <a:off x="22601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0" name="Google Shape;190;p13"/>
            <p:cNvGrpSpPr/>
            <p:nvPr/>
          </p:nvGrpSpPr>
          <p:grpSpPr>
            <a:xfrm>
              <a:off x="4138613" y="1658575"/>
              <a:ext cx="866600" cy="0"/>
              <a:chOff x="4138613" y="1658575"/>
              <a:chExt cx="866600" cy="0"/>
            </a:xfrm>
          </p:grpSpPr>
          <p:cxnSp>
            <p:nvCxnSpPr>
              <p:cNvPr id="191" name="Google Shape;191;p13"/>
              <p:cNvCxnSpPr/>
              <p:nvPr/>
            </p:nvCxnSpPr>
            <p:spPr>
              <a:xfrm>
                <a:off x="41386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2" name="Google Shape;192;p13"/>
              <p:cNvCxnSpPr/>
              <p:nvPr/>
            </p:nvCxnSpPr>
            <p:spPr>
              <a:xfrm>
                <a:off x="48519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3" name="Google Shape;193;p13"/>
            <p:cNvGrpSpPr/>
            <p:nvPr/>
          </p:nvGrpSpPr>
          <p:grpSpPr>
            <a:xfrm>
              <a:off x="6725238" y="1658575"/>
              <a:ext cx="866600" cy="0"/>
              <a:chOff x="6730413" y="1658575"/>
              <a:chExt cx="866600" cy="0"/>
            </a:xfrm>
          </p:grpSpPr>
          <p:cxnSp>
            <p:nvCxnSpPr>
              <p:cNvPr id="194" name="Google Shape;194;p13"/>
              <p:cNvCxnSpPr/>
              <p:nvPr/>
            </p:nvCxnSpPr>
            <p:spPr>
              <a:xfrm>
                <a:off x="67304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" name="Google Shape;195;p13"/>
              <p:cNvCxnSpPr/>
              <p:nvPr/>
            </p:nvCxnSpPr>
            <p:spPr>
              <a:xfrm>
                <a:off x="74437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6" name="Google Shape;196;p13"/>
            <p:cNvGrpSpPr/>
            <p:nvPr/>
          </p:nvGrpSpPr>
          <p:grpSpPr>
            <a:xfrm>
              <a:off x="1551988" y="3459925"/>
              <a:ext cx="866600" cy="0"/>
              <a:chOff x="1546813" y="1658575"/>
              <a:chExt cx="866600" cy="0"/>
            </a:xfrm>
          </p:grpSpPr>
          <p:cxnSp>
            <p:nvCxnSpPr>
              <p:cNvPr id="197" name="Google Shape;197;p13"/>
              <p:cNvCxnSpPr/>
              <p:nvPr/>
            </p:nvCxnSpPr>
            <p:spPr>
              <a:xfrm>
                <a:off x="15468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8" name="Google Shape;198;p13"/>
              <p:cNvCxnSpPr/>
              <p:nvPr/>
            </p:nvCxnSpPr>
            <p:spPr>
              <a:xfrm>
                <a:off x="22601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9" name="Google Shape;199;p13"/>
            <p:cNvGrpSpPr/>
            <p:nvPr/>
          </p:nvGrpSpPr>
          <p:grpSpPr>
            <a:xfrm>
              <a:off x="4138613" y="3459925"/>
              <a:ext cx="866600" cy="0"/>
              <a:chOff x="4138613" y="1658575"/>
              <a:chExt cx="866600" cy="0"/>
            </a:xfrm>
          </p:grpSpPr>
          <p:cxnSp>
            <p:nvCxnSpPr>
              <p:cNvPr id="200" name="Google Shape;200;p13"/>
              <p:cNvCxnSpPr/>
              <p:nvPr/>
            </p:nvCxnSpPr>
            <p:spPr>
              <a:xfrm>
                <a:off x="41386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" name="Google Shape;201;p13"/>
              <p:cNvCxnSpPr/>
              <p:nvPr/>
            </p:nvCxnSpPr>
            <p:spPr>
              <a:xfrm>
                <a:off x="48519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2" name="Google Shape;202;p13"/>
            <p:cNvGrpSpPr/>
            <p:nvPr/>
          </p:nvGrpSpPr>
          <p:grpSpPr>
            <a:xfrm>
              <a:off x="6725238" y="3459925"/>
              <a:ext cx="866600" cy="0"/>
              <a:chOff x="6730413" y="1658575"/>
              <a:chExt cx="866600" cy="0"/>
            </a:xfrm>
          </p:grpSpPr>
          <p:cxnSp>
            <p:nvCxnSpPr>
              <p:cNvPr id="203" name="Google Shape;203;p13"/>
              <p:cNvCxnSpPr/>
              <p:nvPr/>
            </p:nvCxnSpPr>
            <p:spPr>
              <a:xfrm>
                <a:off x="67304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4" name="Google Shape;204;p13"/>
              <p:cNvCxnSpPr/>
              <p:nvPr/>
            </p:nvCxnSpPr>
            <p:spPr>
              <a:xfrm>
                <a:off x="7443713" y="1658575"/>
                <a:ext cx="15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5" name="Google Shape;205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title" idx="2" hasCustomPrompt="1"/>
          </p:nvPr>
        </p:nvSpPr>
        <p:spPr>
          <a:xfrm>
            <a:off x="1502588" y="138467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13"/>
          <p:cNvSpPr txBox="1">
            <a:spLocks noGrp="1"/>
          </p:cNvSpPr>
          <p:nvPr>
            <p:ph type="title" idx="3"/>
          </p:nvPr>
        </p:nvSpPr>
        <p:spPr>
          <a:xfrm>
            <a:off x="713138" y="186190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Muli"/>
              <a:buNone/>
              <a:defRPr sz="1600">
                <a:latin typeface="Muli"/>
                <a:ea typeface="Muli"/>
                <a:cs typeface="Muli"/>
                <a:sym typeface="Mul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title" idx="4"/>
          </p:nvPr>
        </p:nvSpPr>
        <p:spPr>
          <a:xfrm>
            <a:off x="713138" y="220077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title" idx="5" hasCustomPrompt="1"/>
          </p:nvPr>
        </p:nvSpPr>
        <p:spPr>
          <a:xfrm>
            <a:off x="4089213" y="138467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6"/>
          </p:nvPr>
        </p:nvSpPr>
        <p:spPr>
          <a:xfrm>
            <a:off x="3299763" y="186190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uli"/>
              <a:buNone/>
              <a:defRPr sz="1600"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title" idx="7"/>
          </p:nvPr>
        </p:nvSpPr>
        <p:spPr>
          <a:xfrm>
            <a:off x="3299763" y="220077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title" idx="8" hasCustomPrompt="1"/>
          </p:nvPr>
        </p:nvSpPr>
        <p:spPr>
          <a:xfrm>
            <a:off x="6675838" y="138467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9"/>
          </p:nvPr>
        </p:nvSpPr>
        <p:spPr>
          <a:xfrm>
            <a:off x="5886388" y="186190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uli"/>
              <a:buNone/>
              <a:defRPr sz="1600"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13"/>
          </p:nvPr>
        </p:nvSpPr>
        <p:spPr>
          <a:xfrm>
            <a:off x="5886388" y="220077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 idx="14" hasCustomPrompt="1"/>
          </p:nvPr>
        </p:nvSpPr>
        <p:spPr>
          <a:xfrm>
            <a:off x="1502588" y="318602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16" name="Google Shape;216;p13"/>
          <p:cNvSpPr txBox="1">
            <a:spLocks noGrp="1"/>
          </p:cNvSpPr>
          <p:nvPr>
            <p:ph type="title" idx="15"/>
          </p:nvPr>
        </p:nvSpPr>
        <p:spPr>
          <a:xfrm>
            <a:off x="713138" y="366325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uli"/>
              <a:buNone/>
              <a:defRPr sz="1600"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17" name="Google Shape;217;p13"/>
          <p:cNvSpPr txBox="1">
            <a:spLocks noGrp="1"/>
          </p:cNvSpPr>
          <p:nvPr>
            <p:ph type="title" idx="16"/>
          </p:nvPr>
        </p:nvSpPr>
        <p:spPr>
          <a:xfrm>
            <a:off x="713138" y="400212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18" name="Google Shape;218;p13"/>
          <p:cNvSpPr txBox="1">
            <a:spLocks noGrp="1"/>
          </p:cNvSpPr>
          <p:nvPr>
            <p:ph type="title" idx="17" hasCustomPrompt="1"/>
          </p:nvPr>
        </p:nvSpPr>
        <p:spPr>
          <a:xfrm>
            <a:off x="4089213" y="318602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19" name="Google Shape;219;p13"/>
          <p:cNvSpPr txBox="1">
            <a:spLocks noGrp="1"/>
          </p:cNvSpPr>
          <p:nvPr>
            <p:ph type="title" idx="18"/>
          </p:nvPr>
        </p:nvSpPr>
        <p:spPr>
          <a:xfrm>
            <a:off x="3299763" y="366325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uli"/>
              <a:buNone/>
              <a:defRPr sz="1600"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title" idx="19"/>
          </p:nvPr>
        </p:nvSpPr>
        <p:spPr>
          <a:xfrm>
            <a:off x="3299763" y="400212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title" idx="20" hasCustomPrompt="1"/>
          </p:nvPr>
        </p:nvSpPr>
        <p:spPr>
          <a:xfrm>
            <a:off x="6675838" y="318602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nton"/>
              <a:buNone/>
              <a:defRPr sz="2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222" name="Google Shape;222;p13"/>
          <p:cNvSpPr txBox="1">
            <a:spLocks noGrp="1"/>
          </p:cNvSpPr>
          <p:nvPr>
            <p:ph type="title" idx="21"/>
          </p:nvPr>
        </p:nvSpPr>
        <p:spPr>
          <a:xfrm>
            <a:off x="5886388" y="366325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uli"/>
              <a:buNone/>
              <a:defRPr sz="1600"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uli"/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22"/>
          </p:nvPr>
        </p:nvSpPr>
        <p:spPr>
          <a:xfrm>
            <a:off x="5886388" y="400212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Muli"/>
              <a:buNone/>
              <a:defRPr sz="1300">
                <a:solidFill>
                  <a:schemeClr val="accent3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24" name="Google Shape;224;p13"/>
          <p:cNvSpPr/>
          <p:nvPr/>
        </p:nvSpPr>
        <p:spPr>
          <a:xfrm rot="5400000">
            <a:off x="8062115" y="4365389"/>
            <a:ext cx="1483522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3"/>
          <p:cNvSpPr/>
          <p:nvPr/>
        </p:nvSpPr>
        <p:spPr>
          <a:xfrm>
            <a:off x="-74" y="0"/>
            <a:ext cx="9144000" cy="121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3"/>
          <p:cNvSpPr/>
          <p:nvPr/>
        </p:nvSpPr>
        <p:spPr>
          <a:xfrm rot="5400000">
            <a:off x="-392142" y="662668"/>
            <a:ext cx="1481335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3"/>
          <p:cNvSpPr/>
          <p:nvPr/>
        </p:nvSpPr>
        <p:spPr>
          <a:xfrm rot="5400000">
            <a:off x="287564" y="1529112"/>
            <a:ext cx="121948" cy="98874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" name="Google Shape;228;p13"/>
          <p:cNvGrpSpPr/>
          <p:nvPr/>
        </p:nvGrpSpPr>
        <p:grpSpPr>
          <a:xfrm>
            <a:off x="8735350" y="0"/>
            <a:ext cx="137050" cy="784925"/>
            <a:chOff x="6734550" y="3486475"/>
            <a:chExt cx="137050" cy="784925"/>
          </a:xfrm>
        </p:grpSpPr>
        <p:sp>
          <p:nvSpPr>
            <p:cNvPr id="229" name="Google Shape;229;p13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3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74071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_ONLY_1_2">
    <p:bg>
      <p:bgPr>
        <a:solidFill>
          <a:schemeClr val="accen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6"/>
          <p:cNvSpPr/>
          <p:nvPr/>
        </p:nvSpPr>
        <p:spPr>
          <a:xfrm>
            <a:off x="-75" y="234704"/>
            <a:ext cx="8430900" cy="45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6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6"/>
          <p:cNvSpPr/>
          <p:nvPr/>
        </p:nvSpPr>
        <p:spPr>
          <a:xfrm rot="5400000">
            <a:off x="8724223" y="877423"/>
            <a:ext cx="130055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6"/>
          <p:cNvSpPr txBox="1">
            <a:spLocks noGrp="1"/>
          </p:cNvSpPr>
          <p:nvPr>
            <p:ph type="title"/>
          </p:nvPr>
        </p:nvSpPr>
        <p:spPr>
          <a:xfrm>
            <a:off x="713225" y="234704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3" name="Google Shape;33;p26"/>
          <p:cNvSpPr/>
          <p:nvPr/>
        </p:nvSpPr>
        <p:spPr>
          <a:xfrm rot="5400000">
            <a:off x="-4" y="4520150"/>
            <a:ext cx="618779" cy="618779"/>
          </a:xfrm>
          <a:custGeom>
            <a:avLst/>
            <a:gdLst/>
            <a:ahLst/>
            <a:cxnLst/>
            <a:rect l="l" t="t" r="r" b="b"/>
            <a:pathLst>
              <a:path w="33915" h="33915" extrusionOk="0">
                <a:moveTo>
                  <a:pt x="33915" y="1"/>
                </a:moveTo>
                <a:cubicBezTo>
                  <a:pt x="15184" y="1"/>
                  <a:pt x="1" y="15185"/>
                  <a:pt x="1" y="33915"/>
                </a:cubicBezTo>
                <a:lnTo>
                  <a:pt x="18693" y="33915"/>
                </a:lnTo>
                <a:cubicBezTo>
                  <a:pt x="18693" y="25509"/>
                  <a:pt x="25509" y="18693"/>
                  <a:pt x="33915" y="18693"/>
                </a:cubicBezTo>
                <a:lnTo>
                  <a:pt x="3391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6"/>
          <p:cNvSpPr/>
          <p:nvPr/>
        </p:nvSpPr>
        <p:spPr>
          <a:xfrm>
            <a:off x="0" y="3433424"/>
            <a:ext cx="9144000" cy="84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26"/>
          <p:cNvSpPr/>
          <p:nvPr/>
        </p:nvSpPr>
        <p:spPr>
          <a:xfrm>
            <a:off x="790600" y="2879977"/>
            <a:ext cx="1650000" cy="1905659"/>
          </a:xfrm>
          <a:prstGeom prst="rect">
            <a:avLst/>
          </a:prstGeom>
          <a:solidFill>
            <a:schemeClr val="lt1"/>
          </a:solidFill>
          <a:ln w="152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6"/>
          <p:cNvSpPr/>
          <p:nvPr/>
        </p:nvSpPr>
        <p:spPr>
          <a:xfrm>
            <a:off x="3749075" y="2904495"/>
            <a:ext cx="1645800" cy="1905659"/>
          </a:xfrm>
          <a:prstGeom prst="rect">
            <a:avLst/>
          </a:prstGeom>
          <a:solidFill>
            <a:schemeClr val="lt1"/>
          </a:solidFill>
          <a:ln w="152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6"/>
          <p:cNvSpPr/>
          <p:nvPr/>
        </p:nvSpPr>
        <p:spPr>
          <a:xfrm>
            <a:off x="6703350" y="2904495"/>
            <a:ext cx="1645800" cy="1905659"/>
          </a:xfrm>
          <a:prstGeom prst="rect">
            <a:avLst/>
          </a:prstGeom>
          <a:solidFill>
            <a:schemeClr val="lt1"/>
          </a:solidFill>
          <a:ln w="152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6"/>
          <p:cNvSpPr txBox="1">
            <a:spLocks noGrp="1"/>
          </p:cNvSpPr>
          <p:nvPr>
            <p:ph type="title" idx="2"/>
          </p:nvPr>
        </p:nvSpPr>
        <p:spPr>
          <a:xfrm>
            <a:off x="3875675" y="3355018"/>
            <a:ext cx="13926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title" idx="3"/>
          </p:nvPr>
        </p:nvSpPr>
        <p:spPr>
          <a:xfrm>
            <a:off x="3875675" y="3708420"/>
            <a:ext cx="13926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title" idx="4"/>
          </p:nvPr>
        </p:nvSpPr>
        <p:spPr>
          <a:xfrm>
            <a:off x="919300" y="3355018"/>
            <a:ext cx="13926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title" idx="5"/>
          </p:nvPr>
        </p:nvSpPr>
        <p:spPr>
          <a:xfrm>
            <a:off x="919300" y="3708420"/>
            <a:ext cx="13926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title" idx="6"/>
          </p:nvPr>
        </p:nvSpPr>
        <p:spPr>
          <a:xfrm>
            <a:off x="6832050" y="3355018"/>
            <a:ext cx="13926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title" idx="7"/>
          </p:nvPr>
        </p:nvSpPr>
        <p:spPr>
          <a:xfrm>
            <a:off x="6832050" y="3708420"/>
            <a:ext cx="13926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4">
  <p:cSld name="One column text 4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/>
          <p:nvPr/>
        </p:nvSpPr>
        <p:spPr>
          <a:xfrm>
            <a:off x="0" y="0"/>
            <a:ext cx="8430900" cy="459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27"/>
          <p:cNvSpPr/>
          <p:nvPr/>
        </p:nvSpPr>
        <p:spPr>
          <a:xfrm>
            <a:off x="4572000" y="413850"/>
            <a:ext cx="45720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7"/>
          <p:cNvSpPr txBox="1">
            <a:spLocks noGrp="1"/>
          </p:cNvSpPr>
          <p:nvPr>
            <p:ph type="title"/>
          </p:nvPr>
        </p:nvSpPr>
        <p:spPr>
          <a:xfrm>
            <a:off x="4829175" y="413850"/>
            <a:ext cx="33816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nton"/>
              <a:buNone/>
              <a:defRPr sz="25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48" name="Google Shape;48;p27"/>
          <p:cNvGrpSpPr/>
          <p:nvPr/>
        </p:nvGrpSpPr>
        <p:grpSpPr>
          <a:xfrm>
            <a:off x="8718925" y="4358575"/>
            <a:ext cx="137050" cy="784925"/>
            <a:chOff x="6734550" y="3486475"/>
            <a:chExt cx="137050" cy="784925"/>
          </a:xfrm>
        </p:grpSpPr>
        <p:sp>
          <p:nvSpPr>
            <p:cNvPr id="49" name="Google Shape;49;p27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7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7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7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7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7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7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7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7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7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27"/>
          <p:cNvSpPr txBox="1">
            <a:spLocks noGrp="1"/>
          </p:cNvSpPr>
          <p:nvPr>
            <p:ph type="title" idx="2"/>
          </p:nvPr>
        </p:nvSpPr>
        <p:spPr>
          <a:xfrm>
            <a:off x="4829275" y="1044850"/>
            <a:ext cx="3381600" cy="16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8"/>
          <p:cNvSpPr/>
          <p:nvPr/>
        </p:nvSpPr>
        <p:spPr>
          <a:xfrm>
            <a:off x="458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8"/>
          <p:cNvSpPr/>
          <p:nvPr/>
        </p:nvSpPr>
        <p:spPr>
          <a:xfrm>
            <a:off x="-75" y="530430"/>
            <a:ext cx="4572000" cy="4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8"/>
          <p:cNvSpPr txBox="1">
            <a:spLocks noGrp="1"/>
          </p:cNvSpPr>
          <p:nvPr>
            <p:ph type="title"/>
          </p:nvPr>
        </p:nvSpPr>
        <p:spPr>
          <a:xfrm>
            <a:off x="410817" y="530430"/>
            <a:ext cx="3941108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64" name="Google Shape;64;p28"/>
          <p:cNvSpPr txBox="1">
            <a:spLocks noGrp="1"/>
          </p:cNvSpPr>
          <p:nvPr>
            <p:ph type="title" idx="2"/>
          </p:nvPr>
        </p:nvSpPr>
        <p:spPr>
          <a:xfrm>
            <a:off x="410767" y="1267062"/>
            <a:ext cx="3941108" cy="16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28"/>
          <p:cNvSpPr txBox="1">
            <a:spLocks noGrp="1"/>
          </p:cNvSpPr>
          <p:nvPr>
            <p:ph type="title" idx="3"/>
          </p:nvPr>
        </p:nvSpPr>
        <p:spPr>
          <a:xfrm>
            <a:off x="4792099" y="1267062"/>
            <a:ext cx="3941095" cy="16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28"/>
          <p:cNvSpPr/>
          <p:nvPr/>
        </p:nvSpPr>
        <p:spPr>
          <a:xfrm>
            <a:off x="4571925" y="530430"/>
            <a:ext cx="4572000" cy="45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8"/>
          <p:cNvSpPr txBox="1">
            <a:spLocks noGrp="1"/>
          </p:cNvSpPr>
          <p:nvPr>
            <p:ph type="title" idx="4"/>
          </p:nvPr>
        </p:nvSpPr>
        <p:spPr>
          <a:xfrm>
            <a:off x="4792087" y="537056"/>
            <a:ext cx="3941095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68" name="Google Shape;68;p28"/>
          <p:cNvSpPr/>
          <p:nvPr/>
        </p:nvSpPr>
        <p:spPr>
          <a:xfrm rot="-5400000">
            <a:off x="8326912" y="4627309"/>
            <a:ext cx="953924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8"/>
          <p:cNvSpPr/>
          <p:nvPr/>
        </p:nvSpPr>
        <p:spPr>
          <a:xfrm rot="-5400000">
            <a:off x="8742889" y="4021637"/>
            <a:ext cx="121948" cy="98874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TITLE_AND_TWO_COLUMNS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9"/>
          <p:cNvSpPr txBox="1">
            <a:spLocks noGrp="1"/>
          </p:cNvSpPr>
          <p:nvPr>
            <p:ph type="title"/>
          </p:nvPr>
        </p:nvSpPr>
        <p:spPr>
          <a:xfrm>
            <a:off x="970325" y="2028000"/>
            <a:ext cx="33816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nton"/>
              <a:buNone/>
              <a:defRPr sz="25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2" name="Google Shape;72;p29"/>
          <p:cNvSpPr txBox="1">
            <a:spLocks noGrp="1"/>
          </p:cNvSpPr>
          <p:nvPr>
            <p:ph type="title" idx="2"/>
          </p:nvPr>
        </p:nvSpPr>
        <p:spPr>
          <a:xfrm>
            <a:off x="970425" y="2659000"/>
            <a:ext cx="3381600" cy="16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3" name="Google Shape;73;p29"/>
          <p:cNvPicPr preferRelativeResize="0"/>
          <p:nvPr/>
        </p:nvPicPr>
        <p:blipFill rotWithShape="1">
          <a:blip r:embed="rId2">
            <a:alphaModFix/>
          </a:blip>
          <a:srcRect l="2630" t="1521" r="-76" b="1521"/>
          <a:stretch/>
        </p:blipFill>
        <p:spPr>
          <a:xfrm>
            <a:off x="713225" y="0"/>
            <a:ext cx="8430774" cy="4724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9"/>
          <p:cNvSpPr/>
          <p:nvPr/>
        </p:nvSpPr>
        <p:spPr>
          <a:xfrm>
            <a:off x="0" y="247600"/>
            <a:ext cx="45720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0"/>
          <p:cNvSpPr/>
          <p:nvPr/>
        </p:nvSpPr>
        <p:spPr>
          <a:xfrm rot="10800000">
            <a:off x="-64" y="4551440"/>
            <a:ext cx="2572779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0"/>
          <p:cNvSpPr txBox="1">
            <a:spLocks noGrp="1"/>
          </p:cNvSpPr>
          <p:nvPr>
            <p:ph type="title"/>
          </p:nvPr>
        </p:nvSpPr>
        <p:spPr>
          <a:xfrm>
            <a:off x="713225" y="2028000"/>
            <a:ext cx="34701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title" idx="2"/>
          </p:nvPr>
        </p:nvSpPr>
        <p:spPr>
          <a:xfrm>
            <a:off x="713225" y="2462350"/>
            <a:ext cx="3470100" cy="10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Char char="•"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30"/>
          <p:cNvSpPr/>
          <p:nvPr/>
        </p:nvSpPr>
        <p:spPr>
          <a:xfrm>
            <a:off x="-74" y="0"/>
            <a:ext cx="9144000" cy="12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" name="Google Shape;80;p30"/>
          <p:cNvGrpSpPr/>
          <p:nvPr/>
        </p:nvGrpSpPr>
        <p:grpSpPr>
          <a:xfrm>
            <a:off x="8735350" y="0"/>
            <a:ext cx="137050" cy="784925"/>
            <a:chOff x="6734550" y="3486475"/>
            <a:chExt cx="137050" cy="784925"/>
          </a:xfrm>
        </p:grpSpPr>
        <p:sp>
          <p:nvSpPr>
            <p:cNvPr id="81" name="Google Shape;81;p30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0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30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30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0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0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30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30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0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30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Google Shape;91;p30"/>
          <p:cNvSpPr/>
          <p:nvPr/>
        </p:nvSpPr>
        <p:spPr>
          <a:xfrm>
            <a:off x="2437323" y="892750"/>
            <a:ext cx="410700" cy="410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1"/>
          <p:cNvSpPr/>
          <p:nvPr/>
        </p:nvSpPr>
        <p:spPr>
          <a:xfrm>
            <a:off x="-75" y="539500"/>
            <a:ext cx="8430900" cy="4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1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98" name="Google Shape;98;p31"/>
          <p:cNvGrpSpPr/>
          <p:nvPr/>
        </p:nvGrpSpPr>
        <p:grpSpPr>
          <a:xfrm rot="-5400000">
            <a:off x="1037150" y="4462925"/>
            <a:ext cx="137050" cy="784925"/>
            <a:chOff x="6734550" y="3486475"/>
            <a:chExt cx="137050" cy="784925"/>
          </a:xfrm>
        </p:grpSpPr>
        <p:sp>
          <p:nvSpPr>
            <p:cNvPr id="99" name="Google Shape;99;p31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31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31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31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1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1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1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1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1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1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31"/>
          <p:cNvSpPr/>
          <p:nvPr/>
        </p:nvSpPr>
        <p:spPr>
          <a:xfrm>
            <a:off x="7418875" y="4786850"/>
            <a:ext cx="1011900" cy="13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2"/>
          <p:cNvSpPr/>
          <p:nvPr/>
        </p:nvSpPr>
        <p:spPr>
          <a:xfrm>
            <a:off x="-75" y="188980"/>
            <a:ext cx="8430900" cy="4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2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2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14" name="Google Shape;114;p32"/>
          <p:cNvSpPr txBox="1">
            <a:spLocks noGrp="1"/>
          </p:cNvSpPr>
          <p:nvPr>
            <p:ph type="body" idx="1"/>
          </p:nvPr>
        </p:nvSpPr>
        <p:spPr>
          <a:xfrm>
            <a:off x="712325" y="818560"/>
            <a:ext cx="7718425" cy="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_HEADER_1_1"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3"/>
          <p:cNvSpPr txBox="1">
            <a:spLocks noGrp="1"/>
          </p:cNvSpPr>
          <p:nvPr>
            <p:ph type="ctrTitle"/>
          </p:nvPr>
        </p:nvSpPr>
        <p:spPr>
          <a:xfrm>
            <a:off x="5006883" y="1786200"/>
            <a:ext cx="3888300" cy="15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Anton"/>
              <a:buNone/>
              <a:defRPr sz="5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17" name="Google Shape;117;p33"/>
          <p:cNvSpPr txBox="1">
            <a:spLocks noGrp="1"/>
          </p:cNvSpPr>
          <p:nvPr>
            <p:ph type="title" idx="2"/>
          </p:nvPr>
        </p:nvSpPr>
        <p:spPr>
          <a:xfrm>
            <a:off x="3354996" y="1915500"/>
            <a:ext cx="1571100" cy="1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Oswald"/>
              <a:buNone/>
              <a:defRPr sz="8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18" name="Google Shape;118;p33"/>
          <p:cNvSpPr/>
          <p:nvPr/>
        </p:nvSpPr>
        <p:spPr>
          <a:xfrm>
            <a:off x="0" y="-2275"/>
            <a:ext cx="25686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ton"/>
              <a:buNone/>
              <a:defRPr sz="2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23"/>
          <p:cNvSpPr txBox="1">
            <a:spLocks noGrp="1"/>
          </p:cNvSpPr>
          <p:nvPr>
            <p:ph type="title" idx="2"/>
          </p:nvPr>
        </p:nvSpPr>
        <p:spPr>
          <a:xfrm>
            <a:off x="713175" y="1170500"/>
            <a:ext cx="77175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18.pn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7" Type="http://schemas.openxmlformats.org/officeDocument/2006/relationships/image" Target="../media/image35.jf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4.jpg"/><Relationship Id="rId5" Type="http://schemas.openxmlformats.org/officeDocument/2006/relationships/image" Target="../media/image33.jpg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hyperlink" Target="https://github.com/ultralytics/yolov5" TargetMode="External"/><Relationship Id="rId7" Type="http://schemas.openxmlformats.org/officeDocument/2006/relationships/hyperlink" Target="https://osome.com/hk/blog/2021-ecommerce-trends-hk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insideretail.asia/2021/03/22/hong-kong-e-commerce-set-to-grow-in-2021/" TargetMode="External"/><Relationship Id="rId5" Type="http://schemas.openxmlformats.org/officeDocument/2006/relationships/hyperlink" Target="https://docs.streamlit.io/en/stable/api.html" TargetMode="External"/><Relationship Id="rId10" Type="http://schemas.openxmlformats.org/officeDocument/2006/relationships/image" Target="../media/image38.png"/><Relationship Id="rId4" Type="http://schemas.openxmlformats.org/officeDocument/2006/relationships/hyperlink" Target="https://pytorch.org/" TargetMode="External"/><Relationship Id="rId9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13" Type="http://schemas.openxmlformats.org/officeDocument/2006/relationships/image" Target="../media/image17.pn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12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jpg"/><Relationship Id="rId11" Type="http://schemas.openxmlformats.org/officeDocument/2006/relationships/image" Target="../media/image15.jpg"/><Relationship Id="rId5" Type="http://schemas.openxmlformats.org/officeDocument/2006/relationships/image" Target="../media/image9.jpg"/><Relationship Id="rId10" Type="http://schemas.openxmlformats.org/officeDocument/2006/relationships/image" Target="../media/image14.jpg"/><Relationship Id="rId4" Type="http://schemas.openxmlformats.org/officeDocument/2006/relationships/image" Target="../media/image8.jpg"/><Relationship Id="rId9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"/>
          <p:cNvSpPr txBox="1">
            <a:spLocks noGrp="1"/>
          </p:cNvSpPr>
          <p:nvPr>
            <p:ph type="ctrTitle"/>
          </p:nvPr>
        </p:nvSpPr>
        <p:spPr>
          <a:xfrm>
            <a:off x="3556378" y="1372763"/>
            <a:ext cx="48744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</a:pPr>
            <a:r>
              <a:rPr lang="en-GB" sz="4800" b="0">
                <a:latin typeface="Anton"/>
                <a:ea typeface="Anton"/>
                <a:cs typeface="Anton"/>
                <a:sym typeface="Anton"/>
              </a:rPr>
              <a:t>Shop</a:t>
            </a:r>
            <a:r>
              <a:rPr lang="en-GB" sz="4800"/>
              <a:t>Rec</a:t>
            </a:r>
            <a:endParaRPr sz="4800" b="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75" name="Google Shape;275;p2"/>
          <p:cNvSpPr txBox="1">
            <a:spLocks noGrp="1"/>
          </p:cNvSpPr>
          <p:nvPr>
            <p:ph type="subTitle" idx="1"/>
          </p:nvPr>
        </p:nvSpPr>
        <p:spPr>
          <a:xfrm>
            <a:off x="4016425" y="3365138"/>
            <a:ext cx="39543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GB"/>
              <a:t>By Danny, Daniel, Ed, Yoon</a:t>
            </a:r>
            <a:endParaRPr/>
          </a:p>
        </p:txBody>
      </p:sp>
      <p:pic>
        <p:nvPicPr>
          <p:cNvPr id="276" name="Google Shape;276;p2"/>
          <p:cNvPicPr preferRelativeResize="0"/>
          <p:nvPr/>
        </p:nvPicPr>
        <p:blipFill rotWithShape="1">
          <a:blip r:embed="rId3">
            <a:alphaModFix/>
          </a:blip>
          <a:srcRect l="16787" r="15267"/>
          <a:stretch/>
        </p:blipFill>
        <p:spPr>
          <a:xfrm>
            <a:off x="515875" y="880275"/>
            <a:ext cx="3283200" cy="3221400"/>
          </a:xfrm>
          <a:prstGeom prst="ellipse">
            <a:avLst/>
          </a:prstGeom>
          <a:noFill/>
          <a:ln w="152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1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2. Data Processing</a:t>
            </a:r>
            <a:endParaRPr/>
          </a:p>
        </p:txBody>
      </p:sp>
      <p:sp>
        <p:nvSpPr>
          <p:cNvPr id="483" name="Google Shape;483;p11"/>
          <p:cNvSpPr txBox="1"/>
          <p:nvPr/>
        </p:nvSpPr>
        <p:spPr>
          <a:xfrm>
            <a:off x="4572000" y="3024490"/>
            <a:ext cx="1778875" cy="923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11"/>
          <p:cNvSpPr txBox="1"/>
          <p:nvPr/>
        </p:nvSpPr>
        <p:spPr>
          <a:xfrm>
            <a:off x="452432" y="687681"/>
            <a:ext cx="4193527" cy="59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6" name="Google Shape;486;p11"/>
          <p:cNvGrpSpPr>
            <a:grpSpLocks noChangeAspect="1"/>
          </p:cNvGrpSpPr>
          <p:nvPr/>
        </p:nvGrpSpPr>
        <p:grpSpPr>
          <a:xfrm>
            <a:off x="4403718" y="3683720"/>
            <a:ext cx="3894314" cy="1338907"/>
            <a:chOff x="333375" y="1795462"/>
            <a:chExt cx="5316609" cy="1552575"/>
          </a:xfrm>
        </p:grpSpPr>
        <p:pic>
          <p:nvPicPr>
            <p:cNvPr id="487" name="Google Shape;487;p11"/>
            <p:cNvPicPr preferRelativeResize="0"/>
            <p:nvPr/>
          </p:nvPicPr>
          <p:blipFill rotWithShape="1">
            <a:blip r:embed="rId3">
              <a:alphaModFix/>
            </a:blip>
            <a:srcRect r="43966"/>
            <a:stretch/>
          </p:blipFill>
          <p:spPr>
            <a:xfrm>
              <a:off x="333375" y="1795462"/>
              <a:ext cx="4750061" cy="1552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8" name="Google Shape;488;p11"/>
            <p:cNvPicPr preferRelativeResize="0"/>
            <p:nvPr/>
          </p:nvPicPr>
          <p:blipFill rotWithShape="1">
            <a:blip r:embed="rId3">
              <a:alphaModFix/>
            </a:blip>
            <a:srcRect l="92802"/>
            <a:stretch/>
          </p:blipFill>
          <p:spPr>
            <a:xfrm>
              <a:off x="5039776" y="1795462"/>
              <a:ext cx="610208" cy="15525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1" name="Google Shape;491;p11"/>
          <p:cNvSpPr txBox="1"/>
          <p:nvPr/>
        </p:nvSpPr>
        <p:spPr>
          <a:xfrm>
            <a:off x="379448" y="694142"/>
            <a:ext cx="3060547" cy="162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2a. Product Database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indent="-171450">
              <a:buSzPts val="1000"/>
              <a:buFont typeface="Arial"/>
              <a:buChar char="•"/>
            </a:pPr>
            <a:r>
              <a:rPr lang="en-GB" sz="1000" dirty="0" err="1">
                <a:solidFill>
                  <a:srgbClr val="434343"/>
                </a:solidFill>
              </a:rPr>
              <a:t>Webscraped</a:t>
            </a:r>
            <a:r>
              <a:rPr lang="en-GB" sz="1000" dirty="0">
                <a:solidFill>
                  <a:srgbClr val="434343"/>
                </a:solidFill>
              </a:rPr>
              <a:t> data was cleaned e.g. similar clothing types were mapped to a consistent category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All scraped images were saved in a product database, with characteristics recorded (e.g. brand name, clothing type, gender).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BF83C5D-DFFB-4236-B71D-B8EE881FE9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9774398"/>
              </p:ext>
            </p:extLst>
          </p:nvPr>
        </p:nvGraphicFramePr>
        <p:xfrm>
          <a:off x="2988762" y="684861"/>
          <a:ext cx="3521143" cy="2515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E3398976-CB31-4119-9804-8C4EC024CD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9946944"/>
              </p:ext>
            </p:extLst>
          </p:nvPr>
        </p:nvGraphicFramePr>
        <p:xfrm>
          <a:off x="5864037" y="684861"/>
          <a:ext cx="3521143" cy="2515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BA43677E-C52D-4ED8-911C-2EB3D841719F}"/>
              </a:ext>
            </a:extLst>
          </p:cNvPr>
          <p:cNvCxnSpPr>
            <a:cxnSpLocks/>
            <a:stCxn id="15" idx="2"/>
            <a:endCxn id="487" idx="0"/>
          </p:cNvCxnSpPr>
          <p:nvPr/>
        </p:nvCxnSpPr>
        <p:spPr>
          <a:xfrm rot="5400000">
            <a:off x="6642247" y="2701358"/>
            <a:ext cx="483497" cy="148122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1C87C591-BE0F-408A-9082-5680FE212A55}"/>
              </a:ext>
            </a:extLst>
          </p:cNvPr>
          <p:cNvCxnSpPr>
            <a:cxnSpLocks/>
            <a:stCxn id="3" idx="2"/>
            <a:endCxn id="487" idx="0"/>
          </p:cNvCxnSpPr>
          <p:nvPr/>
        </p:nvCxnSpPr>
        <p:spPr>
          <a:xfrm rot="16200000" flipH="1">
            <a:off x="5204609" y="2744946"/>
            <a:ext cx="483497" cy="139404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3178FF3-F52C-4886-B986-14B484DACF33}"/>
              </a:ext>
            </a:extLst>
          </p:cNvPr>
          <p:cNvSpPr txBox="1"/>
          <p:nvPr/>
        </p:nvSpPr>
        <p:spPr>
          <a:xfrm>
            <a:off x="5821509" y="1630481"/>
            <a:ext cx="64374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2400" b="1" dirty="0"/>
              <a:t>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Graphic spid="15" grpId="0">
        <p:bldAsOne/>
      </p:bldGraphic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1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2. Data Processing</a:t>
            </a:r>
            <a:endParaRPr/>
          </a:p>
        </p:txBody>
      </p:sp>
      <p:sp>
        <p:nvSpPr>
          <p:cNvPr id="483" name="Google Shape;483;p11"/>
          <p:cNvSpPr txBox="1"/>
          <p:nvPr/>
        </p:nvSpPr>
        <p:spPr>
          <a:xfrm>
            <a:off x="4572000" y="3024490"/>
            <a:ext cx="1778875" cy="923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11"/>
          <p:cNvSpPr txBox="1"/>
          <p:nvPr/>
        </p:nvSpPr>
        <p:spPr>
          <a:xfrm>
            <a:off x="452432" y="687681"/>
            <a:ext cx="4193527" cy="59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11"/>
          <p:cNvSpPr txBox="1"/>
          <p:nvPr/>
        </p:nvSpPr>
        <p:spPr>
          <a:xfrm>
            <a:off x="379448" y="694142"/>
            <a:ext cx="7790517" cy="1425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2b. User Shopping history generated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Multiple </a:t>
            </a: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shopping personas </a:t>
            </a: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were created to represent the distribution of clothing items purchased by customers. </a:t>
            </a:r>
            <a:r>
              <a:rPr lang="en-GB" sz="1000" dirty="0">
                <a:solidFill>
                  <a:srgbClr val="434343"/>
                </a:solidFill>
              </a:rPr>
              <a:t>An example of “Men’s Casual” and “Men’s Smart” personas are shown below.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E.g. a user could shop at 50% Nike, 30% Uniqlo, 20% Fred Perry, and buying 60% T-shirts, 20% trousers, 20% jumpers.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1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 histories </a:t>
            </a: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were generated using these shopping profiles and sampling the product database based on the product/shop weights. Deviations were included to prevent overfitting to the original shopping profiles.</a:t>
            </a:r>
            <a:endParaRPr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5F97AF5-B882-4FDF-B7EB-4061AEBCAE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97" r="27133" b="9397"/>
          <a:stretch/>
        </p:blipFill>
        <p:spPr bwMode="auto">
          <a:xfrm>
            <a:off x="1070020" y="2334053"/>
            <a:ext cx="2816615" cy="27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317A0449-A2B3-4170-AF9E-C8280E9B82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13" r="20451" b="6913"/>
          <a:stretch/>
        </p:blipFill>
        <p:spPr bwMode="auto">
          <a:xfrm>
            <a:off x="4794401" y="2349031"/>
            <a:ext cx="3140513" cy="27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889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2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3. Model Training</a:t>
            </a:r>
            <a:endParaRPr/>
          </a:p>
        </p:txBody>
      </p:sp>
      <p:sp>
        <p:nvSpPr>
          <p:cNvPr id="497" name="Google Shape;497;p12"/>
          <p:cNvSpPr txBox="1"/>
          <p:nvPr/>
        </p:nvSpPr>
        <p:spPr>
          <a:xfrm>
            <a:off x="4572000" y="3024490"/>
            <a:ext cx="1778875" cy="923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12"/>
          <p:cNvSpPr txBox="1"/>
          <p:nvPr/>
        </p:nvSpPr>
        <p:spPr>
          <a:xfrm>
            <a:off x="452432" y="687681"/>
            <a:ext cx="4193527" cy="59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12"/>
          <p:cNvSpPr txBox="1"/>
          <p:nvPr/>
        </p:nvSpPr>
        <p:spPr>
          <a:xfrm>
            <a:off x="447966" y="820848"/>
            <a:ext cx="4119569" cy="2222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12"/>
          <p:cNvSpPr txBox="1"/>
          <p:nvPr/>
        </p:nvSpPr>
        <p:spPr>
          <a:xfrm>
            <a:off x="379449" y="706429"/>
            <a:ext cx="3473134" cy="4079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3a. Overview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Yolov5 was used to train our image detection model, after several iterations the final model parameters were:</a:t>
            </a:r>
            <a:endParaRPr dirty="0"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Model: Yolov5L</a:t>
            </a:r>
            <a:endParaRPr dirty="0"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Train/Test/Val: 80/10/10</a:t>
            </a:r>
            <a:endParaRPr dirty="0"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Epochs: 30</a:t>
            </a:r>
            <a:endParaRPr dirty="0"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Batch size: 16</a:t>
            </a:r>
            <a:endParaRPr dirty="0"/>
          </a:p>
          <a:p>
            <a:pPr marL="171450" marR="0" lvl="8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8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3b. Model Training Process</a:t>
            </a:r>
            <a:endParaRPr dirty="0"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Data preparation (see previous sections)</a:t>
            </a:r>
            <a:endParaRPr dirty="0"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Prepare project folder structure</a:t>
            </a:r>
            <a:endParaRPr dirty="0"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Define ‘YAML’ files to specify: location of data, names and number of classes</a:t>
            </a:r>
            <a:endParaRPr dirty="0"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Run model training</a:t>
            </a:r>
            <a:endParaRPr dirty="0"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Export weights for later use</a:t>
            </a:r>
            <a:endParaRPr dirty="0"/>
          </a:p>
          <a:p>
            <a:pPr marL="171450" marR="0" lvl="8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1" name="Google Shape;50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32942" y="797255"/>
            <a:ext cx="3897808" cy="3897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1559" y="3369337"/>
            <a:ext cx="3331024" cy="1416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0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0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0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0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3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3. Model Training Results</a:t>
            </a:r>
            <a:endParaRPr/>
          </a:p>
        </p:txBody>
      </p:sp>
      <p:sp>
        <p:nvSpPr>
          <p:cNvPr id="508" name="Google Shape;508;p13"/>
          <p:cNvSpPr txBox="1"/>
          <p:nvPr/>
        </p:nvSpPr>
        <p:spPr>
          <a:xfrm>
            <a:off x="4572000" y="3024490"/>
            <a:ext cx="1778875" cy="923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13"/>
          <p:cNvSpPr txBox="1"/>
          <p:nvPr/>
        </p:nvSpPr>
        <p:spPr>
          <a:xfrm>
            <a:off x="452432" y="687681"/>
            <a:ext cx="4193527" cy="59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13"/>
          <p:cNvSpPr txBox="1"/>
          <p:nvPr/>
        </p:nvSpPr>
        <p:spPr>
          <a:xfrm>
            <a:off x="447966" y="820848"/>
            <a:ext cx="4119569" cy="2222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13"/>
          <p:cNvSpPr txBox="1"/>
          <p:nvPr/>
        </p:nvSpPr>
        <p:spPr>
          <a:xfrm>
            <a:off x="379448" y="781550"/>
            <a:ext cx="4119569" cy="838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3c. Confusion Matrix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Total average precision: 69%, recall: 73%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Confusion Matrix shows all categories generally predict well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2" name="Google Shape;512;p13"/>
          <p:cNvPicPr preferRelativeResize="0"/>
          <p:nvPr/>
        </p:nvPicPr>
        <p:blipFill rotWithShape="1">
          <a:blip r:embed="rId3">
            <a:alphaModFix/>
          </a:blip>
          <a:srcRect l="6306" r="8526" b="3367"/>
          <a:stretch/>
        </p:blipFill>
        <p:spPr>
          <a:xfrm>
            <a:off x="114300" y="1467545"/>
            <a:ext cx="4319688" cy="3675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13"/>
          <p:cNvPicPr preferRelativeResize="0"/>
          <p:nvPr/>
        </p:nvPicPr>
        <p:blipFill rotWithShape="1">
          <a:blip r:embed="rId4">
            <a:alphaModFix/>
          </a:blip>
          <a:srcRect l="1730" r="2290"/>
          <a:stretch/>
        </p:blipFill>
        <p:spPr>
          <a:xfrm>
            <a:off x="4734544" y="2052228"/>
            <a:ext cx="4128500" cy="286758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13"/>
          <p:cNvSpPr txBox="1"/>
          <p:nvPr/>
        </p:nvSpPr>
        <p:spPr>
          <a:xfrm>
            <a:off x="4718943" y="764570"/>
            <a:ext cx="4119569" cy="162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3d. F1 Curve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The F1 curve shows the F1 score across different confidence levels, i.e. the Precision / Recall trade off in our model.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Using a 42% confidence for predictions in our model would give the best F1 score of 69%.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14"/>
          <p:cNvSpPr txBox="1"/>
          <p:nvPr/>
        </p:nvSpPr>
        <p:spPr>
          <a:xfrm>
            <a:off x="272191" y="709622"/>
            <a:ext cx="8158559" cy="154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4a. Nearest Neighbours</a:t>
            </a: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For user with known shopping histories, Product and Shop weightings were calculated based on Product and Shop weights.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Product weighting measures the proportion of each clothing type purchased; Shop weightings measures the proportion of clothes purchased at each shop.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Nearest Neighbours were found based on Euclidean distance to both these weightings. A static distance matrix of the distance between all known users was calculated and stored, which allowed faster calculations of nearest neighbours.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For illustration, User 1 and 193 are nearest neighbours as they both have very similar Product and Shop profiles.</a:t>
            </a:r>
            <a:endParaRPr dirty="0"/>
          </a:p>
        </p:txBody>
      </p:sp>
      <p:sp>
        <p:nvSpPr>
          <p:cNvPr id="520" name="Google Shape;520;p14"/>
          <p:cNvSpPr txBox="1">
            <a:spLocks noGrp="1"/>
          </p:cNvSpPr>
          <p:nvPr>
            <p:ph type="title"/>
          </p:nvPr>
        </p:nvSpPr>
        <p:spPr>
          <a:xfrm>
            <a:off x="713250" y="192964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4. Recommendation System</a:t>
            </a: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C3AC36-F5F5-4D83-84F5-86FB61A7F1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1" r="16573" b="5034"/>
          <a:stretch/>
        </p:blipFill>
        <p:spPr bwMode="auto">
          <a:xfrm>
            <a:off x="1531396" y="2513038"/>
            <a:ext cx="2588971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AB412BA-04B2-450B-810F-D7E156FDA4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8" r="5203" b="4416"/>
          <a:stretch/>
        </p:blipFill>
        <p:spPr bwMode="auto">
          <a:xfrm>
            <a:off x="4757305" y="2513038"/>
            <a:ext cx="3103979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5"/>
          <p:cNvSpPr txBox="1">
            <a:spLocks noGrp="1"/>
          </p:cNvSpPr>
          <p:nvPr>
            <p:ph type="title"/>
          </p:nvPr>
        </p:nvSpPr>
        <p:spPr>
          <a:xfrm>
            <a:off x="713250" y="192964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4. Recommendation System</a:t>
            </a:r>
            <a:endParaRPr/>
          </a:p>
        </p:txBody>
      </p:sp>
      <p:sp>
        <p:nvSpPr>
          <p:cNvPr id="532" name="Google Shape;532;p15"/>
          <p:cNvSpPr txBox="1"/>
          <p:nvPr/>
        </p:nvSpPr>
        <p:spPr>
          <a:xfrm>
            <a:off x="293912" y="779931"/>
            <a:ext cx="4170512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4b. Recommendations</a:t>
            </a: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Once nearest neighbours are established for a user, the recommendation system works as follows: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All items bought by nearest neighbours are pooled together</a:t>
            </a:r>
            <a:endParaRPr dirty="0"/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Items already purchased by the user are removed</a:t>
            </a:r>
            <a:endParaRPr dirty="0"/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Products bought by nearest neighbours are ranked and recommended based on popularity.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are also able to filter their recommendation e.g. by specific stores, and/or by product type.</a:t>
            </a:r>
            <a:endParaRPr dirty="0"/>
          </a:p>
        </p:txBody>
      </p:sp>
      <p:pic>
        <p:nvPicPr>
          <p:cNvPr id="533" name="Google Shape;53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09881" y="1078852"/>
            <a:ext cx="3749172" cy="3769181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15"/>
          <p:cNvSpPr txBox="1"/>
          <p:nvPr/>
        </p:nvSpPr>
        <p:spPr>
          <a:xfrm>
            <a:off x="4809881" y="779931"/>
            <a:ext cx="2579276" cy="35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Example recommendations for User 1</a:t>
            </a:r>
            <a:endParaRPr sz="10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5C005-E012-4ED7-8DBB-B421F9A7E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Deployment - Homepage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18360BB-1A92-4D96-A4C4-D01C69D28D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68"/>
          <a:stretch/>
        </p:blipFill>
        <p:spPr>
          <a:xfrm>
            <a:off x="2781519" y="1044010"/>
            <a:ext cx="5649231" cy="33313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Google Shape;532;p15">
            <a:extLst>
              <a:ext uri="{FF2B5EF4-FFF2-40B4-BE49-F238E27FC236}">
                <a16:creationId xmlns:a16="http://schemas.microsoft.com/office/drawing/2014/main" id="{E93B0F4C-E84D-449D-ABDE-56EEC0A37059}"/>
              </a:ext>
            </a:extLst>
          </p:cNvPr>
          <p:cNvSpPr txBox="1"/>
          <p:nvPr/>
        </p:nvSpPr>
        <p:spPr>
          <a:xfrm>
            <a:off x="293912" y="1044010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Streamlit</a:t>
            </a: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 proof of concept app was deployed in Streamlit due to ease of implementation.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This demonstrates functionality of image detection and recommendation system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630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C2993-4277-4129-9853-99738BD8C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Deployment: Video Demonstration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3AB8D1-DBC5-4BE0-8CCE-1F607EF62B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568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360675"/>
            <a:ext cx="2294601" cy="1529726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17"/>
          <p:cNvSpPr/>
          <p:nvPr/>
        </p:nvSpPr>
        <p:spPr>
          <a:xfrm>
            <a:off x="1478858" y="3060825"/>
            <a:ext cx="599700" cy="599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17"/>
          <p:cNvSpPr txBox="1"/>
          <p:nvPr/>
        </p:nvSpPr>
        <p:spPr>
          <a:xfrm>
            <a:off x="2567940" y="183453"/>
            <a:ext cx="6385559" cy="49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72000" rIns="91425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nton"/>
              <a:buNone/>
            </a:pPr>
            <a:r>
              <a:rPr lang="en-GB" sz="2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CHALLENGES</a:t>
            </a:r>
            <a:endParaRPr/>
          </a:p>
        </p:txBody>
      </p:sp>
      <p:pic>
        <p:nvPicPr>
          <p:cNvPr id="551" name="Google Shape;551;p17"/>
          <p:cNvPicPr preferRelativeResize="0"/>
          <p:nvPr/>
        </p:nvPicPr>
        <p:blipFill rotWithShape="1">
          <a:blip r:embed="rId4">
            <a:alphaModFix/>
          </a:blip>
          <a:srcRect l="27568" r="30721"/>
          <a:stretch/>
        </p:blipFill>
        <p:spPr>
          <a:xfrm>
            <a:off x="1147300" y="747475"/>
            <a:ext cx="1721535" cy="27517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52" name="Google Shape;552;p17"/>
          <p:cNvGraphicFramePr/>
          <p:nvPr>
            <p:extLst>
              <p:ext uri="{D42A27DB-BD31-4B8C-83A1-F6EECF244321}">
                <p14:modId xmlns:p14="http://schemas.microsoft.com/office/powerpoint/2010/main" val="3650452548"/>
              </p:ext>
            </p:extLst>
          </p:nvPr>
        </p:nvGraphicFramePr>
        <p:xfrm>
          <a:off x="3032760" y="886280"/>
          <a:ext cx="5920725" cy="3815150"/>
        </p:xfrm>
        <a:graphic>
          <a:graphicData uri="http://schemas.openxmlformats.org/drawingml/2006/table">
            <a:tbl>
              <a:tblPr firstRow="1" bandRow="1">
                <a:noFill/>
                <a:tableStyleId>{6D573B0F-B3DF-4BBE-8C0B-0877C01A2AE5}</a:tableStyleId>
              </a:tblPr>
              <a:tblGrid>
                <a:gridCol w="1211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4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54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u="none" strike="noStrike" cap="none">
                          <a:solidFill>
                            <a:schemeClr val="dk1"/>
                          </a:solidFill>
                        </a:rPr>
                        <a:t>Stage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u="none" strike="noStrike" cap="none">
                          <a:solidFill>
                            <a:schemeClr val="dk1"/>
                          </a:solidFill>
                        </a:rPr>
                        <a:t>Challenge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u="none" strike="noStrike" cap="none">
                          <a:solidFill>
                            <a:schemeClr val="dk1"/>
                          </a:solidFill>
                        </a:rPr>
                        <a:t>Solution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 dirty="0"/>
                        <a:t>Web scraping &amp; Data Processing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Multiple websites with different formats, layouts and clothing category type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Standardised information required (e.g. image, shop name, clothing category, item name)</a:t>
                      </a:r>
                      <a:endParaRPr dirty="0"/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Distributed web scraping to all team members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/>
                        <a:t>Model Training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‘Blouses’ were too ambiguous in style and often misclassified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Removed ‘blouses’ from </a:t>
                      </a:r>
                      <a:r>
                        <a:rPr lang="en-GB" sz="1000" b="0" u="none" strike="noStrike" cap="none" dirty="0"/>
                        <a:t>predictor resulting </a:t>
                      </a:r>
                      <a:r>
                        <a:rPr lang="en-GB" sz="1000" u="none" strike="noStrike" cap="none" dirty="0"/>
                        <a:t>in increased accuracy across all other categories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/>
                        <a:t>Model Training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‘Suits’ often misclassified, due to similarity to ‘Jackets’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Sourced additional images for model training, resulting in increased accuracy.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/>
                        <a:t>User Shopping History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/>
                        <a:t>No real life consumer shopping history data was available.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Data was generated based on ‘user personas’, with randomness introduced to prevent overfitting.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/>
                        <a:t>Recommendation System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/>
                        <a:t>End to end recommendation calculations are time consuming.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Static consumer distance matrix saved to significantly run time.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/>
                        <a:t>Deployment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/>
                        <a:t>Identifying platform to deploy both computer vision and recommendation systems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TBC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8"/>
          <p:cNvSpPr txBox="1">
            <a:spLocks noGrp="1"/>
          </p:cNvSpPr>
          <p:nvPr>
            <p:ph type="title"/>
          </p:nvPr>
        </p:nvSpPr>
        <p:spPr>
          <a:xfrm>
            <a:off x="713250" y="573378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FUTURE ENHANCEMENTS</a:t>
            </a:r>
            <a:endParaRPr/>
          </a:p>
        </p:txBody>
      </p:sp>
      <p:grpSp>
        <p:nvGrpSpPr>
          <p:cNvPr id="558" name="Google Shape;558;p18"/>
          <p:cNvGrpSpPr/>
          <p:nvPr/>
        </p:nvGrpSpPr>
        <p:grpSpPr>
          <a:xfrm>
            <a:off x="1211375" y="1540503"/>
            <a:ext cx="939900" cy="939900"/>
            <a:chOff x="1211375" y="2058663"/>
            <a:chExt cx="939900" cy="939900"/>
          </a:xfrm>
        </p:grpSpPr>
        <p:sp>
          <p:nvSpPr>
            <p:cNvPr id="559" name="Google Shape;559;p18"/>
            <p:cNvSpPr/>
            <p:nvPr/>
          </p:nvSpPr>
          <p:spPr>
            <a:xfrm>
              <a:off x="1211375" y="2058663"/>
              <a:ext cx="939900" cy="939900"/>
            </a:xfrm>
            <a:prstGeom prst="ellipse">
              <a:avLst/>
            </a:prstGeom>
            <a:noFill/>
            <a:ln w="28575" cap="flat" cmpd="sng">
              <a:solidFill>
                <a:srgbClr val="FFC71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8"/>
            <p:cNvSpPr/>
            <p:nvPr/>
          </p:nvSpPr>
          <p:spPr>
            <a:xfrm>
              <a:off x="1298375" y="2145663"/>
              <a:ext cx="765900" cy="765900"/>
            </a:xfrm>
            <a:prstGeom prst="ellipse">
              <a:avLst/>
            </a:prstGeom>
            <a:solidFill>
              <a:srgbClr val="FFC7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1" name="Google Shape;561;p18"/>
          <p:cNvSpPr txBox="1"/>
          <p:nvPr/>
        </p:nvSpPr>
        <p:spPr>
          <a:xfrm>
            <a:off x="333360" y="2753447"/>
            <a:ext cx="2664000" cy="192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 Extractions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Enhance image recognition model to detect and recognise clothing features e.g. style, patterns. 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endParaRPr lang="en-GB" sz="1200"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dirty="0"/>
              <a:t>Initial analysis shows common features across similar items.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2" name="Google Shape;562;p18"/>
          <p:cNvGrpSpPr/>
          <p:nvPr/>
        </p:nvGrpSpPr>
        <p:grpSpPr>
          <a:xfrm>
            <a:off x="6992725" y="1540503"/>
            <a:ext cx="939900" cy="939900"/>
            <a:chOff x="6992725" y="2058663"/>
            <a:chExt cx="939900" cy="939900"/>
          </a:xfrm>
        </p:grpSpPr>
        <p:sp>
          <p:nvSpPr>
            <p:cNvPr id="563" name="Google Shape;563;p18"/>
            <p:cNvSpPr/>
            <p:nvPr/>
          </p:nvSpPr>
          <p:spPr>
            <a:xfrm>
              <a:off x="6992725" y="2058663"/>
              <a:ext cx="939900" cy="939900"/>
            </a:xfrm>
            <a:prstGeom prst="ellipse">
              <a:avLst/>
            </a:prstGeom>
            <a:noFill/>
            <a:ln w="28575" cap="flat" cmpd="sng">
              <a:solidFill>
                <a:srgbClr val="FFC71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8"/>
            <p:cNvSpPr/>
            <p:nvPr/>
          </p:nvSpPr>
          <p:spPr>
            <a:xfrm>
              <a:off x="7079725" y="2145663"/>
              <a:ext cx="765900" cy="765900"/>
            </a:xfrm>
            <a:prstGeom prst="ellipse">
              <a:avLst/>
            </a:prstGeom>
            <a:solidFill>
              <a:srgbClr val="FFC7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5" name="Google Shape;565;p18"/>
          <p:cNvSpPr txBox="1"/>
          <p:nvPr/>
        </p:nvSpPr>
        <p:spPr>
          <a:xfrm>
            <a:off x="6130675" y="2753447"/>
            <a:ext cx="2664000" cy="192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Refine Deployment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Include additional user interface features e.g. rewards scheme, user login, customer product ratings, links to websites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endParaRPr lang="en-GB" sz="1200" dirty="0"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Consider use Django, </a:t>
            </a:r>
            <a:r>
              <a:rPr lang="en-GB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Kivy</a:t>
            </a: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GB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pyQT</a:t>
            </a: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deploy app.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6" name="Google Shape;566;p18"/>
          <p:cNvGrpSpPr/>
          <p:nvPr/>
        </p:nvGrpSpPr>
        <p:grpSpPr>
          <a:xfrm>
            <a:off x="4102050" y="1540503"/>
            <a:ext cx="939900" cy="939900"/>
            <a:chOff x="4102050" y="2058663"/>
            <a:chExt cx="939900" cy="939900"/>
          </a:xfrm>
        </p:grpSpPr>
        <p:sp>
          <p:nvSpPr>
            <p:cNvPr id="567" name="Google Shape;567;p18"/>
            <p:cNvSpPr/>
            <p:nvPr/>
          </p:nvSpPr>
          <p:spPr>
            <a:xfrm>
              <a:off x="4102050" y="2058663"/>
              <a:ext cx="939900" cy="939900"/>
            </a:xfrm>
            <a:prstGeom prst="ellipse">
              <a:avLst/>
            </a:prstGeom>
            <a:noFill/>
            <a:ln w="28575" cap="flat" cmpd="sng">
              <a:solidFill>
                <a:srgbClr val="FFC71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4189050" y="2145663"/>
              <a:ext cx="765900" cy="765900"/>
            </a:xfrm>
            <a:prstGeom prst="ellipse">
              <a:avLst/>
            </a:prstGeom>
            <a:solidFill>
              <a:srgbClr val="FFC7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9" name="Google Shape;569;p18"/>
          <p:cNvSpPr txBox="1"/>
          <p:nvPr/>
        </p:nvSpPr>
        <p:spPr>
          <a:xfrm>
            <a:off x="3263314" y="2753447"/>
            <a:ext cx="2664000" cy="192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Expand Data and Product Range</a:t>
            </a:r>
            <a:endParaRPr sz="16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more stores to broaden inventory</a:t>
            </a:r>
            <a:r>
              <a:rPr lang="en-GB" dirty="0"/>
              <a:t>. </a:t>
            </a: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Include accessories and non-fashion items.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endParaRPr lang="en-GB" sz="1200"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Combine with real lif</a:t>
            </a:r>
            <a:r>
              <a:rPr lang="en-GB" sz="1200" dirty="0"/>
              <a:t>e consumer data.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0" name="Google Shape;570;p18"/>
          <p:cNvGrpSpPr/>
          <p:nvPr/>
        </p:nvGrpSpPr>
        <p:grpSpPr>
          <a:xfrm>
            <a:off x="4411983" y="1829095"/>
            <a:ext cx="320035" cy="362717"/>
            <a:chOff x="5713885" y="3122307"/>
            <a:chExt cx="228907" cy="261399"/>
          </a:xfrm>
        </p:grpSpPr>
        <p:sp>
          <p:nvSpPr>
            <p:cNvPr id="571" name="Google Shape;571;p18"/>
            <p:cNvSpPr/>
            <p:nvPr/>
          </p:nvSpPr>
          <p:spPr>
            <a:xfrm>
              <a:off x="5805305" y="3229903"/>
              <a:ext cx="15375" cy="15402"/>
            </a:xfrm>
            <a:custGeom>
              <a:avLst/>
              <a:gdLst/>
              <a:ahLst/>
              <a:cxnLst/>
              <a:rect l="l" t="t" r="r" b="b"/>
              <a:pathLst>
                <a:path w="556" h="557" extrusionOk="0">
                  <a:moveTo>
                    <a:pt x="278" y="1"/>
                  </a:moveTo>
                  <a:cubicBezTo>
                    <a:pt x="123" y="1"/>
                    <a:pt x="0" y="125"/>
                    <a:pt x="0" y="279"/>
                  </a:cubicBezTo>
                  <a:cubicBezTo>
                    <a:pt x="0" y="434"/>
                    <a:pt x="125" y="556"/>
                    <a:pt x="278" y="556"/>
                  </a:cubicBezTo>
                  <a:lnTo>
                    <a:pt x="556" y="556"/>
                  </a:lnTo>
                  <a:lnTo>
                    <a:pt x="556" y="279"/>
                  </a:lnTo>
                  <a:cubicBezTo>
                    <a:pt x="556" y="125"/>
                    <a:pt x="432" y="1"/>
                    <a:pt x="2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8"/>
            <p:cNvSpPr/>
            <p:nvPr/>
          </p:nvSpPr>
          <p:spPr>
            <a:xfrm>
              <a:off x="5836054" y="3229959"/>
              <a:ext cx="17919" cy="15347"/>
            </a:xfrm>
            <a:custGeom>
              <a:avLst/>
              <a:gdLst/>
              <a:ahLst/>
              <a:cxnLst/>
              <a:rect l="l" t="t" r="r" b="b"/>
              <a:pathLst>
                <a:path w="648" h="555" extrusionOk="0">
                  <a:moveTo>
                    <a:pt x="281" y="0"/>
                  </a:moveTo>
                  <a:cubicBezTo>
                    <a:pt x="140" y="0"/>
                    <a:pt x="1" y="105"/>
                    <a:pt x="1" y="277"/>
                  </a:cubicBezTo>
                  <a:lnTo>
                    <a:pt x="1" y="554"/>
                  </a:lnTo>
                  <a:lnTo>
                    <a:pt x="278" y="554"/>
                  </a:lnTo>
                  <a:cubicBezTo>
                    <a:pt x="528" y="554"/>
                    <a:pt x="648" y="253"/>
                    <a:pt x="475" y="80"/>
                  </a:cubicBezTo>
                  <a:cubicBezTo>
                    <a:pt x="420" y="25"/>
                    <a:pt x="350" y="0"/>
                    <a:pt x="2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8"/>
            <p:cNvSpPr/>
            <p:nvPr/>
          </p:nvSpPr>
          <p:spPr>
            <a:xfrm>
              <a:off x="5774555" y="3260681"/>
              <a:ext cx="46124" cy="15375"/>
            </a:xfrm>
            <a:custGeom>
              <a:avLst/>
              <a:gdLst/>
              <a:ahLst/>
              <a:cxnLst/>
              <a:rect l="l" t="t" r="r" b="b"/>
              <a:pathLst>
                <a:path w="1668" h="556" extrusionOk="0">
                  <a:moveTo>
                    <a:pt x="0" y="0"/>
                  </a:moveTo>
                  <a:lnTo>
                    <a:pt x="0" y="555"/>
                  </a:lnTo>
                  <a:lnTo>
                    <a:pt x="1668" y="555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8"/>
            <p:cNvSpPr/>
            <p:nvPr/>
          </p:nvSpPr>
          <p:spPr>
            <a:xfrm>
              <a:off x="5789902" y="3291430"/>
              <a:ext cx="30777" cy="46124"/>
            </a:xfrm>
            <a:custGeom>
              <a:avLst/>
              <a:gdLst/>
              <a:ahLst/>
              <a:cxnLst/>
              <a:rect l="l" t="t" r="r" b="b"/>
              <a:pathLst>
                <a:path w="1113" h="1668" extrusionOk="0">
                  <a:moveTo>
                    <a:pt x="1" y="0"/>
                  </a:moveTo>
                  <a:lnTo>
                    <a:pt x="1" y="1668"/>
                  </a:lnTo>
                  <a:lnTo>
                    <a:pt x="1113" y="1668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8"/>
            <p:cNvSpPr/>
            <p:nvPr/>
          </p:nvSpPr>
          <p:spPr>
            <a:xfrm>
              <a:off x="5713885" y="3122307"/>
              <a:ext cx="228907" cy="261399"/>
            </a:xfrm>
            <a:custGeom>
              <a:avLst/>
              <a:gdLst/>
              <a:ahLst/>
              <a:cxnLst/>
              <a:rect l="l" t="t" r="r" b="b"/>
              <a:pathLst>
                <a:path w="8278" h="9453" extrusionOk="0">
                  <a:moveTo>
                    <a:pt x="4139" y="556"/>
                  </a:moveTo>
                  <a:cubicBezTo>
                    <a:pt x="4906" y="556"/>
                    <a:pt x="5531" y="1179"/>
                    <a:pt x="5531" y="1945"/>
                  </a:cubicBezTo>
                  <a:lnTo>
                    <a:pt x="5531" y="2224"/>
                  </a:lnTo>
                  <a:lnTo>
                    <a:pt x="2750" y="2224"/>
                  </a:lnTo>
                  <a:lnTo>
                    <a:pt x="2750" y="1945"/>
                  </a:lnTo>
                  <a:cubicBezTo>
                    <a:pt x="2750" y="1179"/>
                    <a:pt x="3374" y="556"/>
                    <a:pt x="4139" y="556"/>
                  </a:cubicBezTo>
                  <a:close/>
                  <a:moveTo>
                    <a:pt x="4704" y="3347"/>
                  </a:moveTo>
                  <a:cubicBezTo>
                    <a:pt x="4918" y="3347"/>
                    <a:pt x="5130" y="3424"/>
                    <a:pt x="5286" y="3580"/>
                  </a:cubicBezTo>
                  <a:cubicBezTo>
                    <a:pt x="5444" y="3737"/>
                    <a:pt x="5531" y="3947"/>
                    <a:pt x="5531" y="4170"/>
                  </a:cubicBezTo>
                  <a:cubicBezTo>
                    <a:pt x="5531" y="4266"/>
                    <a:pt x="5512" y="4360"/>
                    <a:pt x="5479" y="4447"/>
                  </a:cubicBezTo>
                  <a:lnTo>
                    <a:pt x="6364" y="4447"/>
                  </a:lnTo>
                  <a:cubicBezTo>
                    <a:pt x="6517" y="4447"/>
                    <a:pt x="6641" y="4571"/>
                    <a:pt x="6641" y="4726"/>
                  </a:cubicBezTo>
                  <a:lnTo>
                    <a:pt x="6641" y="5839"/>
                  </a:lnTo>
                  <a:lnTo>
                    <a:pt x="6643" y="5839"/>
                  </a:lnTo>
                  <a:cubicBezTo>
                    <a:pt x="6643" y="5992"/>
                    <a:pt x="6517" y="6116"/>
                    <a:pt x="6364" y="6116"/>
                  </a:cubicBezTo>
                  <a:lnTo>
                    <a:pt x="6086" y="6116"/>
                  </a:lnTo>
                  <a:lnTo>
                    <a:pt x="6086" y="8061"/>
                  </a:lnTo>
                  <a:cubicBezTo>
                    <a:pt x="6086" y="8215"/>
                    <a:pt x="5962" y="8341"/>
                    <a:pt x="5808" y="8341"/>
                  </a:cubicBezTo>
                  <a:lnTo>
                    <a:pt x="2472" y="8341"/>
                  </a:lnTo>
                  <a:cubicBezTo>
                    <a:pt x="2318" y="8341"/>
                    <a:pt x="2194" y="8215"/>
                    <a:pt x="2194" y="8061"/>
                  </a:cubicBezTo>
                  <a:lnTo>
                    <a:pt x="2194" y="6116"/>
                  </a:lnTo>
                  <a:lnTo>
                    <a:pt x="1915" y="6116"/>
                  </a:lnTo>
                  <a:cubicBezTo>
                    <a:pt x="1762" y="6116"/>
                    <a:pt x="1637" y="5992"/>
                    <a:pt x="1637" y="5839"/>
                  </a:cubicBezTo>
                  <a:lnTo>
                    <a:pt x="1637" y="4726"/>
                  </a:lnTo>
                  <a:cubicBezTo>
                    <a:pt x="1637" y="4573"/>
                    <a:pt x="1762" y="4447"/>
                    <a:pt x="1915" y="4447"/>
                  </a:cubicBezTo>
                  <a:lnTo>
                    <a:pt x="2800" y="4447"/>
                  </a:lnTo>
                  <a:cubicBezTo>
                    <a:pt x="2685" y="4122"/>
                    <a:pt x="2776" y="3796"/>
                    <a:pt x="2995" y="3580"/>
                  </a:cubicBezTo>
                  <a:cubicBezTo>
                    <a:pt x="3149" y="3424"/>
                    <a:pt x="3362" y="3347"/>
                    <a:pt x="3575" y="3347"/>
                  </a:cubicBezTo>
                  <a:cubicBezTo>
                    <a:pt x="3779" y="3347"/>
                    <a:pt x="3984" y="3418"/>
                    <a:pt x="4139" y="3558"/>
                  </a:cubicBezTo>
                  <a:cubicBezTo>
                    <a:pt x="4295" y="3418"/>
                    <a:pt x="4500" y="3347"/>
                    <a:pt x="4704" y="3347"/>
                  </a:cubicBezTo>
                  <a:close/>
                  <a:moveTo>
                    <a:pt x="4139" y="0"/>
                  </a:moveTo>
                  <a:cubicBezTo>
                    <a:pt x="3067" y="0"/>
                    <a:pt x="2194" y="873"/>
                    <a:pt x="2194" y="1945"/>
                  </a:cubicBezTo>
                  <a:lnTo>
                    <a:pt x="2194" y="2224"/>
                  </a:lnTo>
                  <a:lnTo>
                    <a:pt x="804" y="2224"/>
                  </a:lnTo>
                  <a:cubicBezTo>
                    <a:pt x="660" y="2224"/>
                    <a:pt x="539" y="2335"/>
                    <a:pt x="527" y="2479"/>
                  </a:cubicBezTo>
                  <a:lnTo>
                    <a:pt x="22" y="8549"/>
                  </a:lnTo>
                  <a:cubicBezTo>
                    <a:pt x="1" y="8781"/>
                    <a:pt x="81" y="9011"/>
                    <a:pt x="239" y="9183"/>
                  </a:cubicBezTo>
                  <a:cubicBezTo>
                    <a:pt x="395" y="9354"/>
                    <a:pt x="620" y="9453"/>
                    <a:pt x="852" y="9453"/>
                  </a:cubicBezTo>
                  <a:lnTo>
                    <a:pt x="7429" y="9453"/>
                  </a:lnTo>
                  <a:cubicBezTo>
                    <a:pt x="7661" y="9453"/>
                    <a:pt x="7885" y="9354"/>
                    <a:pt x="8042" y="9183"/>
                  </a:cubicBezTo>
                  <a:cubicBezTo>
                    <a:pt x="8200" y="9011"/>
                    <a:pt x="8278" y="8781"/>
                    <a:pt x="8259" y="8549"/>
                  </a:cubicBezTo>
                  <a:lnTo>
                    <a:pt x="7754" y="2479"/>
                  </a:lnTo>
                  <a:cubicBezTo>
                    <a:pt x="7742" y="2335"/>
                    <a:pt x="7621" y="2224"/>
                    <a:pt x="7476" y="2224"/>
                  </a:cubicBezTo>
                  <a:lnTo>
                    <a:pt x="6086" y="2224"/>
                  </a:lnTo>
                  <a:lnTo>
                    <a:pt x="6086" y="1945"/>
                  </a:lnTo>
                  <a:cubicBezTo>
                    <a:pt x="6086" y="873"/>
                    <a:pt x="5213" y="0"/>
                    <a:pt x="41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8"/>
            <p:cNvSpPr/>
            <p:nvPr/>
          </p:nvSpPr>
          <p:spPr>
            <a:xfrm>
              <a:off x="5836054" y="3291430"/>
              <a:ext cx="30777" cy="46124"/>
            </a:xfrm>
            <a:custGeom>
              <a:avLst/>
              <a:gdLst/>
              <a:ahLst/>
              <a:cxnLst/>
              <a:rect l="l" t="t" r="r" b="b"/>
              <a:pathLst>
                <a:path w="1113" h="1668" extrusionOk="0">
                  <a:moveTo>
                    <a:pt x="1" y="0"/>
                  </a:moveTo>
                  <a:lnTo>
                    <a:pt x="1" y="1668"/>
                  </a:lnTo>
                  <a:lnTo>
                    <a:pt x="1113" y="1668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8"/>
            <p:cNvSpPr/>
            <p:nvPr/>
          </p:nvSpPr>
          <p:spPr>
            <a:xfrm>
              <a:off x="5836054" y="3260681"/>
              <a:ext cx="46152" cy="15375"/>
            </a:xfrm>
            <a:custGeom>
              <a:avLst/>
              <a:gdLst/>
              <a:ahLst/>
              <a:cxnLst/>
              <a:rect l="l" t="t" r="r" b="b"/>
              <a:pathLst>
                <a:path w="1669" h="556" extrusionOk="0">
                  <a:moveTo>
                    <a:pt x="1" y="0"/>
                  </a:moveTo>
                  <a:lnTo>
                    <a:pt x="1" y="555"/>
                  </a:lnTo>
                  <a:lnTo>
                    <a:pt x="1668" y="555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8" name="Google Shape;578;p18"/>
          <p:cNvGrpSpPr/>
          <p:nvPr/>
        </p:nvGrpSpPr>
        <p:grpSpPr>
          <a:xfrm>
            <a:off x="7279793" y="1903758"/>
            <a:ext cx="365762" cy="256024"/>
            <a:chOff x="6706116" y="3225507"/>
            <a:chExt cx="261427" cy="183806"/>
          </a:xfrm>
        </p:grpSpPr>
        <p:sp>
          <p:nvSpPr>
            <p:cNvPr id="579" name="Google Shape;579;p18"/>
            <p:cNvSpPr/>
            <p:nvPr/>
          </p:nvSpPr>
          <p:spPr>
            <a:xfrm>
              <a:off x="6798005" y="3332716"/>
              <a:ext cx="30667" cy="30667"/>
            </a:xfrm>
            <a:custGeom>
              <a:avLst/>
              <a:gdLst/>
              <a:ahLst/>
              <a:cxnLst/>
              <a:rect l="l" t="t" r="r" b="b"/>
              <a:pathLst>
                <a:path w="1109" h="1109" extrusionOk="0">
                  <a:moveTo>
                    <a:pt x="1" y="1"/>
                  </a:moveTo>
                  <a:lnTo>
                    <a:pt x="1" y="1108"/>
                  </a:lnTo>
                  <a:lnTo>
                    <a:pt x="1109" y="1108"/>
                  </a:lnTo>
                  <a:lnTo>
                    <a:pt x="1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8"/>
            <p:cNvSpPr/>
            <p:nvPr/>
          </p:nvSpPr>
          <p:spPr>
            <a:xfrm>
              <a:off x="6752074" y="3302077"/>
              <a:ext cx="30667" cy="15347"/>
            </a:xfrm>
            <a:custGeom>
              <a:avLst/>
              <a:gdLst/>
              <a:ahLst/>
              <a:cxnLst/>
              <a:rect l="l" t="t" r="r" b="b"/>
              <a:pathLst>
                <a:path w="1109" h="555" extrusionOk="0">
                  <a:moveTo>
                    <a:pt x="0" y="1"/>
                  </a:moveTo>
                  <a:lnTo>
                    <a:pt x="0" y="555"/>
                  </a:lnTo>
                  <a:lnTo>
                    <a:pt x="1108" y="555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8"/>
            <p:cNvSpPr/>
            <p:nvPr/>
          </p:nvSpPr>
          <p:spPr>
            <a:xfrm>
              <a:off x="6767394" y="3271465"/>
              <a:ext cx="15347" cy="15319"/>
            </a:xfrm>
            <a:custGeom>
              <a:avLst/>
              <a:gdLst/>
              <a:ahLst/>
              <a:cxnLst/>
              <a:rect l="l" t="t" r="r" b="b"/>
              <a:pathLst>
                <a:path w="555" h="554" extrusionOk="0">
                  <a:moveTo>
                    <a:pt x="276" y="0"/>
                  </a:moveTo>
                  <a:cubicBezTo>
                    <a:pt x="123" y="0"/>
                    <a:pt x="0" y="124"/>
                    <a:pt x="0" y="278"/>
                  </a:cubicBezTo>
                  <a:cubicBezTo>
                    <a:pt x="0" y="431"/>
                    <a:pt x="124" y="554"/>
                    <a:pt x="276" y="554"/>
                  </a:cubicBezTo>
                  <a:lnTo>
                    <a:pt x="554" y="554"/>
                  </a:lnTo>
                  <a:lnTo>
                    <a:pt x="554" y="278"/>
                  </a:lnTo>
                  <a:cubicBezTo>
                    <a:pt x="554" y="123"/>
                    <a:pt x="430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6798005" y="3302077"/>
              <a:ext cx="30667" cy="15347"/>
            </a:xfrm>
            <a:custGeom>
              <a:avLst/>
              <a:gdLst/>
              <a:ahLst/>
              <a:cxnLst/>
              <a:rect l="l" t="t" r="r" b="b"/>
              <a:pathLst>
                <a:path w="1109" h="555" extrusionOk="0">
                  <a:moveTo>
                    <a:pt x="1" y="1"/>
                  </a:moveTo>
                  <a:lnTo>
                    <a:pt x="1" y="555"/>
                  </a:lnTo>
                  <a:lnTo>
                    <a:pt x="1109" y="555"/>
                  </a:lnTo>
                  <a:lnTo>
                    <a:pt x="1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8"/>
            <p:cNvSpPr/>
            <p:nvPr/>
          </p:nvSpPr>
          <p:spPr>
            <a:xfrm>
              <a:off x="6798005" y="3271493"/>
              <a:ext cx="15347" cy="15292"/>
            </a:xfrm>
            <a:custGeom>
              <a:avLst/>
              <a:gdLst/>
              <a:ahLst/>
              <a:cxnLst/>
              <a:rect l="l" t="t" r="r" b="b"/>
              <a:pathLst>
                <a:path w="555" h="553" extrusionOk="0">
                  <a:moveTo>
                    <a:pt x="280" y="1"/>
                  </a:moveTo>
                  <a:cubicBezTo>
                    <a:pt x="139" y="1"/>
                    <a:pt x="1" y="105"/>
                    <a:pt x="1" y="277"/>
                  </a:cubicBezTo>
                  <a:lnTo>
                    <a:pt x="1" y="553"/>
                  </a:lnTo>
                  <a:lnTo>
                    <a:pt x="277" y="553"/>
                  </a:lnTo>
                  <a:cubicBezTo>
                    <a:pt x="431" y="553"/>
                    <a:pt x="555" y="429"/>
                    <a:pt x="555" y="277"/>
                  </a:cubicBezTo>
                  <a:cubicBezTo>
                    <a:pt x="555" y="201"/>
                    <a:pt x="525" y="132"/>
                    <a:pt x="474" y="80"/>
                  </a:cubicBezTo>
                  <a:cubicBezTo>
                    <a:pt x="419" y="26"/>
                    <a:pt x="349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8"/>
            <p:cNvSpPr/>
            <p:nvPr/>
          </p:nvSpPr>
          <p:spPr>
            <a:xfrm>
              <a:off x="6706116" y="3225507"/>
              <a:ext cx="261427" cy="183806"/>
            </a:xfrm>
            <a:custGeom>
              <a:avLst/>
              <a:gdLst/>
              <a:ahLst/>
              <a:cxnLst/>
              <a:rect l="l" t="t" r="r" b="b"/>
              <a:pathLst>
                <a:path w="9454" h="6647" extrusionOk="0">
                  <a:moveTo>
                    <a:pt x="8068" y="1662"/>
                  </a:moveTo>
                  <a:cubicBezTo>
                    <a:pt x="8222" y="1662"/>
                    <a:pt x="8346" y="1786"/>
                    <a:pt x="8346" y="1940"/>
                  </a:cubicBezTo>
                  <a:cubicBezTo>
                    <a:pt x="8346" y="2092"/>
                    <a:pt x="8222" y="2216"/>
                    <a:pt x="8068" y="2216"/>
                  </a:cubicBezTo>
                  <a:lnTo>
                    <a:pt x="6406" y="2216"/>
                  </a:lnTo>
                  <a:cubicBezTo>
                    <a:pt x="6253" y="2216"/>
                    <a:pt x="6130" y="2092"/>
                    <a:pt x="6130" y="1940"/>
                  </a:cubicBezTo>
                  <a:cubicBezTo>
                    <a:pt x="6130" y="1786"/>
                    <a:pt x="6253" y="1662"/>
                    <a:pt x="6406" y="1662"/>
                  </a:cubicBezTo>
                  <a:close/>
                  <a:moveTo>
                    <a:pt x="8068" y="3324"/>
                  </a:moveTo>
                  <a:cubicBezTo>
                    <a:pt x="8222" y="3324"/>
                    <a:pt x="8346" y="3448"/>
                    <a:pt x="8346" y="3601"/>
                  </a:cubicBezTo>
                  <a:cubicBezTo>
                    <a:pt x="8346" y="3753"/>
                    <a:pt x="8222" y="3878"/>
                    <a:pt x="8068" y="3878"/>
                  </a:cubicBezTo>
                  <a:lnTo>
                    <a:pt x="6406" y="3878"/>
                  </a:lnTo>
                  <a:cubicBezTo>
                    <a:pt x="6253" y="3878"/>
                    <a:pt x="6130" y="3753"/>
                    <a:pt x="6130" y="3601"/>
                  </a:cubicBezTo>
                  <a:cubicBezTo>
                    <a:pt x="6130" y="3448"/>
                    <a:pt x="6253" y="3324"/>
                    <a:pt x="6406" y="3324"/>
                  </a:cubicBezTo>
                  <a:close/>
                  <a:moveTo>
                    <a:pt x="3608" y="1120"/>
                  </a:moveTo>
                  <a:cubicBezTo>
                    <a:pt x="3821" y="1120"/>
                    <a:pt x="4033" y="1197"/>
                    <a:pt x="4188" y="1352"/>
                  </a:cubicBezTo>
                  <a:cubicBezTo>
                    <a:pt x="4345" y="1508"/>
                    <a:pt x="4432" y="1717"/>
                    <a:pt x="4432" y="1940"/>
                  </a:cubicBezTo>
                  <a:cubicBezTo>
                    <a:pt x="4432" y="2036"/>
                    <a:pt x="4412" y="2127"/>
                    <a:pt x="4381" y="2216"/>
                  </a:cubicBezTo>
                  <a:lnTo>
                    <a:pt x="4708" y="2216"/>
                  </a:lnTo>
                  <a:cubicBezTo>
                    <a:pt x="4861" y="2216"/>
                    <a:pt x="4986" y="2340"/>
                    <a:pt x="4986" y="2494"/>
                  </a:cubicBezTo>
                  <a:lnTo>
                    <a:pt x="4986" y="5263"/>
                  </a:lnTo>
                  <a:cubicBezTo>
                    <a:pt x="4986" y="5415"/>
                    <a:pt x="4861" y="5539"/>
                    <a:pt x="4708" y="5539"/>
                  </a:cubicBezTo>
                  <a:lnTo>
                    <a:pt x="1385" y="5539"/>
                  </a:lnTo>
                  <a:cubicBezTo>
                    <a:pt x="1231" y="5539"/>
                    <a:pt x="1108" y="5415"/>
                    <a:pt x="1108" y="5263"/>
                  </a:cubicBezTo>
                  <a:lnTo>
                    <a:pt x="1108" y="2494"/>
                  </a:lnTo>
                  <a:cubicBezTo>
                    <a:pt x="1108" y="2340"/>
                    <a:pt x="1231" y="2216"/>
                    <a:pt x="1385" y="2216"/>
                  </a:cubicBezTo>
                  <a:lnTo>
                    <a:pt x="1713" y="2216"/>
                  </a:lnTo>
                  <a:cubicBezTo>
                    <a:pt x="1680" y="2127"/>
                    <a:pt x="1662" y="2036"/>
                    <a:pt x="1662" y="1940"/>
                  </a:cubicBezTo>
                  <a:cubicBezTo>
                    <a:pt x="1662" y="1717"/>
                    <a:pt x="1748" y="1508"/>
                    <a:pt x="1906" y="1352"/>
                  </a:cubicBezTo>
                  <a:cubicBezTo>
                    <a:pt x="2060" y="1197"/>
                    <a:pt x="2271" y="1120"/>
                    <a:pt x="2483" y="1120"/>
                  </a:cubicBezTo>
                  <a:cubicBezTo>
                    <a:pt x="2687" y="1120"/>
                    <a:pt x="2891" y="1190"/>
                    <a:pt x="3046" y="1330"/>
                  </a:cubicBezTo>
                  <a:cubicBezTo>
                    <a:pt x="3201" y="1190"/>
                    <a:pt x="3405" y="1120"/>
                    <a:pt x="3608" y="1120"/>
                  </a:cubicBezTo>
                  <a:close/>
                  <a:moveTo>
                    <a:pt x="8068" y="4985"/>
                  </a:moveTo>
                  <a:cubicBezTo>
                    <a:pt x="8222" y="4985"/>
                    <a:pt x="8346" y="5109"/>
                    <a:pt x="8346" y="5263"/>
                  </a:cubicBezTo>
                  <a:cubicBezTo>
                    <a:pt x="8346" y="5415"/>
                    <a:pt x="8222" y="5539"/>
                    <a:pt x="8068" y="5539"/>
                  </a:cubicBezTo>
                  <a:lnTo>
                    <a:pt x="6406" y="5539"/>
                  </a:lnTo>
                  <a:cubicBezTo>
                    <a:pt x="6253" y="5539"/>
                    <a:pt x="6130" y="5415"/>
                    <a:pt x="6130" y="5263"/>
                  </a:cubicBezTo>
                  <a:cubicBezTo>
                    <a:pt x="6130" y="5109"/>
                    <a:pt x="6253" y="4985"/>
                    <a:pt x="6406" y="4985"/>
                  </a:cubicBezTo>
                  <a:close/>
                  <a:moveTo>
                    <a:pt x="831" y="0"/>
                  </a:moveTo>
                  <a:cubicBezTo>
                    <a:pt x="373" y="0"/>
                    <a:pt x="1" y="373"/>
                    <a:pt x="1" y="832"/>
                  </a:cubicBezTo>
                  <a:lnTo>
                    <a:pt x="1" y="5817"/>
                  </a:lnTo>
                  <a:cubicBezTo>
                    <a:pt x="1" y="6275"/>
                    <a:pt x="373" y="6647"/>
                    <a:pt x="831" y="6647"/>
                  </a:cubicBezTo>
                  <a:lnTo>
                    <a:pt x="8622" y="6647"/>
                  </a:lnTo>
                  <a:cubicBezTo>
                    <a:pt x="9080" y="6647"/>
                    <a:pt x="9453" y="6275"/>
                    <a:pt x="9453" y="5817"/>
                  </a:cubicBezTo>
                  <a:lnTo>
                    <a:pt x="9453" y="832"/>
                  </a:lnTo>
                  <a:cubicBezTo>
                    <a:pt x="9453" y="373"/>
                    <a:pt x="9080" y="0"/>
                    <a:pt x="8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8"/>
            <p:cNvSpPr/>
            <p:nvPr/>
          </p:nvSpPr>
          <p:spPr>
            <a:xfrm>
              <a:off x="6752074" y="3332716"/>
              <a:ext cx="30667" cy="30667"/>
            </a:xfrm>
            <a:custGeom>
              <a:avLst/>
              <a:gdLst/>
              <a:ahLst/>
              <a:cxnLst/>
              <a:rect l="l" t="t" r="r" b="b"/>
              <a:pathLst>
                <a:path w="1109" h="1109" extrusionOk="0">
                  <a:moveTo>
                    <a:pt x="0" y="1"/>
                  </a:moveTo>
                  <a:lnTo>
                    <a:pt x="0" y="1108"/>
                  </a:lnTo>
                  <a:lnTo>
                    <a:pt x="1108" y="1108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6" name="Google Shape;586;p18"/>
          <p:cNvGrpSpPr/>
          <p:nvPr/>
        </p:nvGrpSpPr>
        <p:grpSpPr>
          <a:xfrm>
            <a:off x="2734730" y="1837132"/>
            <a:ext cx="783880" cy="428363"/>
            <a:chOff x="2778230" y="2355292"/>
            <a:chExt cx="783880" cy="428363"/>
          </a:xfrm>
        </p:grpSpPr>
        <p:sp>
          <p:nvSpPr>
            <p:cNvPr id="587" name="Google Shape;587;p18"/>
            <p:cNvSpPr/>
            <p:nvPr/>
          </p:nvSpPr>
          <p:spPr>
            <a:xfrm rot="-5400000">
              <a:off x="29559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8"/>
            <p:cNvSpPr/>
            <p:nvPr/>
          </p:nvSpPr>
          <p:spPr>
            <a:xfrm rot="-5400000">
              <a:off x="26666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8"/>
            <p:cNvSpPr/>
            <p:nvPr/>
          </p:nvSpPr>
          <p:spPr>
            <a:xfrm rot="-5400000">
              <a:off x="32452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0" name="Google Shape;590;p18"/>
          <p:cNvGrpSpPr/>
          <p:nvPr/>
        </p:nvGrpSpPr>
        <p:grpSpPr>
          <a:xfrm>
            <a:off x="5625393" y="1837132"/>
            <a:ext cx="783880" cy="428363"/>
            <a:chOff x="5755418" y="2355292"/>
            <a:chExt cx="783880" cy="428363"/>
          </a:xfrm>
        </p:grpSpPr>
        <p:sp>
          <p:nvSpPr>
            <p:cNvPr id="591" name="Google Shape;591;p18"/>
            <p:cNvSpPr/>
            <p:nvPr/>
          </p:nvSpPr>
          <p:spPr>
            <a:xfrm rot="-5400000">
              <a:off x="5933177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8"/>
            <p:cNvSpPr/>
            <p:nvPr/>
          </p:nvSpPr>
          <p:spPr>
            <a:xfrm rot="-5400000">
              <a:off x="5643877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8"/>
            <p:cNvSpPr/>
            <p:nvPr/>
          </p:nvSpPr>
          <p:spPr>
            <a:xfrm rot="-5400000">
              <a:off x="6222477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4" name="Google Shape;594;p18"/>
          <p:cNvGrpSpPr/>
          <p:nvPr/>
        </p:nvGrpSpPr>
        <p:grpSpPr>
          <a:xfrm>
            <a:off x="1498441" y="1853667"/>
            <a:ext cx="355258" cy="356205"/>
            <a:chOff x="-48630025" y="3199700"/>
            <a:chExt cx="300100" cy="300900"/>
          </a:xfrm>
        </p:grpSpPr>
        <p:sp>
          <p:nvSpPr>
            <p:cNvPr id="595" name="Google Shape;595;p1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1" grpId="0"/>
      <p:bldP spid="565" grpId="0"/>
      <p:bldP spid="56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4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/>
          </a:p>
        </p:txBody>
      </p:sp>
      <p:sp>
        <p:nvSpPr>
          <p:cNvPr id="747" name="Google Shape;747;p45"/>
          <p:cNvSpPr txBox="1">
            <a:spLocks noGrp="1"/>
          </p:cNvSpPr>
          <p:nvPr>
            <p:ph type="title" idx="2"/>
          </p:nvPr>
        </p:nvSpPr>
        <p:spPr>
          <a:xfrm>
            <a:off x="1502588" y="138467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Oswald"/>
                <a:ea typeface="Oswald"/>
                <a:cs typeface="Oswald"/>
                <a:sym typeface="Oswald"/>
              </a:rPr>
              <a:t>01</a:t>
            </a:r>
            <a:endParaRPr b="1"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48" name="Google Shape;748;p45"/>
          <p:cNvSpPr txBox="1">
            <a:spLocks noGrp="1"/>
          </p:cNvSpPr>
          <p:nvPr>
            <p:ph type="title" idx="3"/>
          </p:nvPr>
        </p:nvSpPr>
        <p:spPr>
          <a:xfrm>
            <a:off x="713138" y="186190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Business Overview</a:t>
            </a:r>
            <a:endParaRPr dirty="0">
              <a:latin typeface="+mn-lt"/>
            </a:endParaRPr>
          </a:p>
        </p:txBody>
      </p:sp>
      <p:sp>
        <p:nvSpPr>
          <p:cNvPr id="749" name="Google Shape;749;p45"/>
          <p:cNvSpPr txBox="1">
            <a:spLocks noGrp="1"/>
          </p:cNvSpPr>
          <p:nvPr>
            <p:ph type="title" idx="4"/>
          </p:nvPr>
        </p:nvSpPr>
        <p:spPr>
          <a:xfrm>
            <a:off x="713138" y="220077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dirty="0">
                <a:latin typeface="+mn-lt"/>
              </a:rPr>
              <a:t>Business Value</a:t>
            </a:r>
            <a:br>
              <a:rPr lang="en-GB" dirty="0">
                <a:latin typeface="+mn-lt"/>
              </a:rPr>
            </a:br>
            <a:r>
              <a:rPr lang="en-GB" dirty="0">
                <a:latin typeface="+mn-lt"/>
              </a:rPr>
              <a:t>Motivation &amp; Benefits</a:t>
            </a:r>
            <a:endParaRPr dirty="0">
              <a:latin typeface="+mn-lt"/>
            </a:endParaRPr>
          </a:p>
        </p:txBody>
      </p:sp>
      <p:sp>
        <p:nvSpPr>
          <p:cNvPr id="750" name="Google Shape;750;p45"/>
          <p:cNvSpPr txBox="1">
            <a:spLocks noGrp="1"/>
          </p:cNvSpPr>
          <p:nvPr>
            <p:ph type="title" idx="5"/>
          </p:nvPr>
        </p:nvSpPr>
        <p:spPr>
          <a:xfrm>
            <a:off x="4089213" y="138467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swald"/>
                <a:ea typeface="Oswald"/>
                <a:cs typeface="Oswald"/>
                <a:sym typeface="Oswald"/>
              </a:rPr>
              <a:t>02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1" name="Google Shape;751;p45"/>
          <p:cNvSpPr txBox="1">
            <a:spLocks noGrp="1"/>
          </p:cNvSpPr>
          <p:nvPr>
            <p:ph type="title" idx="6"/>
          </p:nvPr>
        </p:nvSpPr>
        <p:spPr>
          <a:xfrm>
            <a:off x="3299763" y="186190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Model Architecture</a:t>
            </a:r>
            <a:endParaRPr dirty="0">
              <a:latin typeface="+mn-lt"/>
            </a:endParaRPr>
          </a:p>
        </p:txBody>
      </p:sp>
      <p:sp>
        <p:nvSpPr>
          <p:cNvPr id="752" name="Google Shape;752;p45"/>
          <p:cNvSpPr txBox="1">
            <a:spLocks noGrp="1"/>
          </p:cNvSpPr>
          <p:nvPr>
            <p:ph type="title" idx="7"/>
          </p:nvPr>
        </p:nvSpPr>
        <p:spPr>
          <a:xfrm>
            <a:off x="3299763" y="220077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Data Processes</a:t>
            </a:r>
            <a:endParaRPr dirty="0">
              <a:latin typeface="+mn-lt"/>
            </a:endParaRPr>
          </a:p>
        </p:txBody>
      </p:sp>
      <p:sp>
        <p:nvSpPr>
          <p:cNvPr id="753" name="Google Shape;753;p45"/>
          <p:cNvSpPr txBox="1">
            <a:spLocks noGrp="1"/>
          </p:cNvSpPr>
          <p:nvPr>
            <p:ph type="title" idx="8"/>
          </p:nvPr>
        </p:nvSpPr>
        <p:spPr>
          <a:xfrm>
            <a:off x="6675838" y="138467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swald"/>
                <a:ea typeface="Oswald"/>
                <a:cs typeface="Oswald"/>
                <a:sym typeface="Oswald"/>
              </a:rPr>
              <a:t>03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4" name="Google Shape;754;p45"/>
          <p:cNvSpPr txBox="1">
            <a:spLocks noGrp="1"/>
          </p:cNvSpPr>
          <p:nvPr>
            <p:ph type="title" idx="9"/>
          </p:nvPr>
        </p:nvSpPr>
        <p:spPr>
          <a:xfrm>
            <a:off x="5886388" y="186190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Model Development</a:t>
            </a:r>
            <a:endParaRPr dirty="0">
              <a:latin typeface="+mn-lt"/>
            </a:endParaRPr>
          </a:p>
        </p:txBody>
      </p:sp>
      <p:sp>
        <p:nvSpPr>
          <p:cNvPr id="755" name="Google Shape;755;p45"/>
          <p:cNvSpPr txBox="1">
            <a:spLocks noGrp="1"/>
          </p:cNvSpPr>
          <p:nvPr>
            <p:ph type="title" idx="13"/>
          </p:nvPr>
        </p:nvSpPr>
        <p:spPr>
          <a:xfrm>
            <a:off x="5886388" y="220077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Data Sourcing</a:t>
            </a:r>
            <a:br>
              <a:rPr lang="en" dirty="0">
                <a:latin typeface="+mn-lt"/>
              </a:rPr>
            </a:br>
            <a:r>
              <a:rPr lang="en" dirty="0">
                <a:latin typeface="+mn-lt"/>
              </a:rPr>
              <a:t>Model Build</a:t>
            </a:r>
            <a:br>
              <a:rPr lang="en" dirty="0">
                <a:latin typeface="+mn-lt"/>
              </a:rPr>
            </a:br>
            <a:r>
              <a:rPr lang="en" dirty="0">
                <a:latin typeface="+mn-lt"/>
              </a:rPr>
              <a:t>Deployment</a:t>
            </a:r>
            <a:endParaRPr dirty="0">
              <a:latin typeface="+mn-lt"/>
            </a:endParaRPr>
          </a:p>
        </p:txBody>
      </p:sp>
      <p:sp>
        <p:nvSpPr>
          <p:cNvPr id="756" name="Google Shape;756;p45"/>
          <p:cNvSpPr txBox="1">
            <a:spLocks noGrp="1"/>
          </p:cNvSpPr>
          <p:nvPr>
            <p:ph type="title" idx="14"/>
          </p:nvPr>
        </p:nvSpPr>
        <p:spPr>
          <a:xfrm>
            <a:off x="1502588" y="318602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+mn-lt"/>
                <a:ea typeface="Oswald"/>
                <a:cs typeface="Oswald"/>
                <a:sym typeface="Oswald"/>
              </a:rPr>
              <a:t>04</a:t>
            </a:r>
            <a:endParaRPr b="1">
              <a:latin typeface="+mn-lt"/>
              <a:ea typeface="Oswald"/>
              <a:cs typeface="Oswald"/>
              <a:sym typeface="Oswald"/>
            </a:endParaRPr>
          </a:p>
        </p:txBody>
      </p:sp>
      <p:sp>
        <p:nvSpPr>
          <p:cNvPr id="757" name="Google Shape;757;p45"/>
          <p:cNvSpPr txBox="1">
            <a:spLocks noGrp="1"/>
          </p:cNvSpPr>
          <p:nvPr>
            <p:ph type="title" idx="15"/>
          </p:nvPr>
        </p:nvSpPr>
        <p:spPr>
          <a:xfrm>
            <a:off x="713138" y="366325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</a:rPr>
              <a:t>App Demonstration</a:t>
            </a:r>
            <a:endParaRPr dirty="0">
              <a:latin typeface="+mn-lt"/>
            </a:endParaRPr>
          </a:p>
        </p:txBody>
      </p:sp>
      <p:sp>
        <p:nvSpPr>
          <p:cNvPr id="758" name="Google Shape;758;p45"/>
          <p:cNvSpPr txBox="1">
            <a:spLocks noGrp="1"/>
          </p:cNvSpPr>
          <p:nvPr>
            <p:ph type="title" idx="16"/>
          </p:nvPr>
        </p:nvSpPr>
        <p:spPr>
          <a:xfrm>
            <a:off x="713138" y="400212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+mn-lt"/>
              </a:rPr>
              <a:t>Image Recognition</a:t>
            </a:r>
            <a:br>
              <a:rPr lang="en-GB" dirty="0">
                <a:latin typeface="+mn-lt"/>
              </a:rPr>
            </a:br>
            <a:r>
              <a:rPr lang="en-GB" dirty="0">
                <a:latin typeface="+mn-lt"/>
              </a:rPr>
              <a:t>Recommendation System</a:t>
            </a:r>
            <a:endParaRPr dirty="0">
              <a:latin typeface="+mn-lt"/>
            </a:endParaRPr>
          </a:p>
        </p:txBody>
      </p:sp>
      <p:sp>
        <p:nvSpPr>
          <p:cNvPr id="759" name="Google Shape;759;p45"/>
          <p:cNvSpPr txBox="1">
            <a:spLocks noGrp="1"/>
          </p:cNvSpPr>
          <p:nvPr>
            <p:ph type="title" idx="17"/>
          </p:nvPr>
        </p:nvSpPr>
        <p:spPr>
          <a:xfrm>
            <a:off x="4089213" y="318602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+mn-lt"/>
                <a:ea typeface="Oswald"/>
                <a:cs typeface="Oswald"/>
                <a:sym typeface="Oswald"/>
              </a:rPr>
              <a:t>05</a:t>
            </a:r>
            <a:endParaRPr b="1">
              <a:latin typeface="+mn-lt"/>
              <a:ea typeface="Oswald"/>
              <a:cs typeface="Oswald"/>
              <a:sym typeface="Oswald"/>
            </a:endParaRPr>
          </a:p>
        </p:txBody>
      </p:sp>
      <p:sp>
        <p:nvSpPr>
          <p:cNvPr id="760" name="Google Shape;760;p45"/>
          <p:cNvSpPr txBox="1">
            <a:spLocks noGrp="1"/>
          </p:cNvSpPr>
          <p:nvPr>
            <p:ph type="title" idx="18"/>
          </p:nvPr>
        </p:nvSpPr>
        <p:spPr>
          <a:xfrm>
            <a:off x="3299763" y="366325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+mn-lt"/>
              </a:rPr>
              <a:t>Challenges &amp; Future</a:t>
            </a:r>
            <a:endParaRPr dirty="0">
              <a:latin typeface="+mn-lt"/>
            </a:endParaRPr>
          </a:p>
        </p:txBody>
      </p:sp>
      <p:sp>
        <p:nvSpPr>
          <p:cNvPr id="761" name="Google Shape;761;p45"/>
          <p:cNvSpPr txBox="1">
            <a:spLocks noGrp="1"/>
          </p:cNvSpPr>
          <p:nvPr>
            <p:ph type="title" idx="19"/>
          </p:nvPr>
        </p:nvSpPr>
        <p:spPr>
          <a:xfrm>
            <a:off x="3299763" y="400212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+mn-lt"/>
              </a:rPr>
              <a:t>Challenges and Solutions</a:t>
            </a:r>
            <a:br>
              <a:rPr lang="en-GB" dirty="0">
                <a:latin typeface="+mn-lt"/>
              </a:rPr>
            </a:br>
            <a:r>
              <a:rPr lang="en-GB" dirty="0">
                <a:latin typeface="+mn-lt"/>
              </a:rPr>
              <a:t>Future Enhancements</a:t>
            </a:r>
            <a:endParaRPr dirty="0">
              <a:latin typeface="+mn-lt"/>
            </a:endParaRPr>
          </a:p>
        </p:txBody>
      </p:sp>
      <p:sp>
        <p:nvSpPr>
          <p:cNvPr id="762" name="Google Shape;762;p45"/>
          <p:cNvSpPr txBox="1">
            <a:spLocks noGrp="1"/>
          </p:cNvSpPr>
          <p:nvPr>
            <p:ph type="title" idx="20"/>
          </p:nvPr>
        </p:nvSpPr>
        <p:spPr>
          <a:xfrm>
            <a:off x="6675838" y="3186025"/>
            <a:ext cx="965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+mn-lt"/>
                <a:ea typeface="Oswald"/>
                <a:cs typeface="Oswald"/>
                <a:sym typeface="Oswald"/>
              </a:rPr>
              <a:t>06</a:t>
            </a:r>
            <a:endParaRPr b="1">
              <a:latin typeface="+mn-lt"/>
              <a:ea typeface="Oswald"/>
              <a:cs typeface="Oswald"/>
              <a:sym typeface="Oswald"/>
            </a:endParaRPr>
          </a:p>
        </p:txBody>
      </p:sp>
      <p:sp>
        <p:nvSpPr>
          <p:cNvPr id="763" name="Google Shape;763;p45"/>
          <p:cNvSpPr txBox="1">
            <a:spLocks noGrp="1"/>
          </p:cNvSpPr>
          <p:nvPr>
            <p:ph type="title" idx="21"/>
          </p:nvPr>
        </p:nvSpPr>
        <p:spPr>
          <a:xfrm>
            <a:off x="5886388" y="3663250"/>
            <a:ext cx="25443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+mn-lt"/>
              </a:rPr>
              <a:t>Conclusion</a:t>
            </a:r>
            <a:endParaRPr dirty="0">
              <a:latin typeface="+mn-lt"/>
            </a:endParaRPr>
          </a:p>
        </p:txBody>
      </p:sp>
      <p:sp>
        <p:nvSpPr>
          <p:cNvPr id="764" name="Google Shape;764;p45"/>
          <p:cNvSpPr txBox="1">
            <a:spLocks noGrp="1"/>
          </p:cNvSpPr>
          <p:nvPr>
            <p:ph type="title" idx="22"/>
          </p:nvPr>
        </p:nvSpPr>
        <p:spPr>
          <a:xfrm>
            <a:off x="5886388" y="4002125"/>
            <a:ext cx="2544300" cy="5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+mn-lt"/>
              </a:rPr>
              <a:t>Final Remarks</a:t>
            </a:r>
            <a:endParaRPr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" grpId="0"/>
      <p:bldP spid="748" grpId="0"/>
      <p:bldP spid="749" grpId="0"/>
      <p:bldP spid="750" grpId="0"/>
      <p:bldP spid="751" grpId="0"/>
      <p:bldP spid="752" grpId="0"/>
      <p:bldP spid="753" grpId="0"/>
      <p:bldP spid="754" grpId="0"/>
      <p:bldP spid="755" grpId="0"/>
      <p:bldP spid="756" grpId="0"/>
      <p:bldP spid="757" grpId="0"/>
      <p:bldP spid="758" grpId="0"/>
      <p:bldP spid="759" grpId="0"/>
      <p:bldP spid="760" grpId="0"/>
      <p:bldP spid="761" grpId="0"/>
      <p:bldP spid="762" grpId="0"/>
      <p:bldP spid="763" grpId="0"/>
      <p:bldP spid="76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</a:pPr>
            <a:r>
              <a:rPr lang="en-GB"/>
              <a:t>CONCLUSIONS</a:t>
            </a:r>
            <a:endParaRPr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08ED5476-3DC7-4A0A-A06A-1BFEEDC3E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4190255"/>
              </p:ext>
            </p:extLst>
          </p:nvPr>
        </p:nvGraphicFramePr>
        <p:xfrm>
          <a:off x="330139" y="1205507"/>
          <a:ext cx="3600000" cy="1631655"/>
        </p:xfrm>
        <a:graphic>
          <a:graphicData uri="http://schemas.openxmlformats.org/drawingml/2006/table">
            <a:tbl>
              <a:tblPr firstRow="1" bandRow="1">
                <a:tableStyleId>{6D573B0F-B3DF-4BBE-8C0B-0877C01A2AE5}</a:tableStyleId>
              </a:tblPr>
              <a:tblGrid>
                <a:gridCol w="3600000">
                  <a:extLst>
                    <a:ext uri="{9D8B030D-6E8A-4147-A177-3AD203B41FA5}">
                      <a16:colId xmlns:a16="http://schemas.microsoft.com/office/drawing/2014/main" val="126668109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Project &amp; Aim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6051573"/>
                  </a:ext>
                </a:extLst>
              </a:tr>
              <a:tr h="127165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 err="1">
                          <a:solidFill>
                            <a:schemeClr val="tx1"/>
                          </a:solidFill>
                        </a:rPr>
                        <a:t>ShopRec</a:t>
                      </a: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 is a Computer Vision recommendation system, used for in store personalised clothing recommendations.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 err="1">
                          <a:solidFill>
                            <a:schemeClr val="tx1"/>
                          </a:solidFill>
                        </a:rPr>
                        <a:t>ShopRec</a:t>
                      </a: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 aims to personalise the customer retail shopping experience, and revitalise in store shopping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4650134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F066D6C1-96F0-4DD7-ACBA-60C320486E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4425868"/>
              </p:ext>
            </p:extLst>
          </p:nvPr>
        </p:nvGraphicFramePr>
        <p:xfrm>
          <a:off x="4813538" y="1205506"/>
          <a:ext cx="3600000" cy="1631655"/>
        </p:xfrm>
        <a:graphic>
          <a:graphicData uri="http://schemas.openxmlformats.org/drawingml/2006/table">
            <a:tbl>
              <a:tblPr firstRow="1" bandRow="1">
                <a:tableStyleId>{6D573B0F-B3DF-4BBE-8C0B-0877C01A2AE5}</a:tableStyleId>
              </a:tblPr>
              <a:tblGrid>
                <a:gridCol w="3600000">
                  <a:extLst>
                    <a:ext uri="{9D8B030D-6E8A-4147-A177-3AD203B41FA5}">
                      <a16:colId xmlns:a16="http://schemas.microsoft.com/office/drawing/2014/main" val="126668109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Benefits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6051573"/>
                  </a:ext>
                </a:extLst>
              </a:tr>
              <a:tr h="127165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Personalised recommendations based on their shopping preferences.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Maintain and enhance customer loyalty.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Attract customers from complementary / partner stores.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4650134"/>
                  </a:ext>
                </a:extLst>
              </a:tr>
            </a:tbl>
          </a:graphicData>
        </a:graphic>
      </p:graphicFrame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C20F5FC6-3B3F-4EFB-8613-9DD71124A5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865800"/>
              </p:ext>
            </p:extLst>
          </p:nvPr>
        </p:nvGraphicFramePr>
        <p:xfrm>
          <a:off x="330139" y="3122166"/>
          <a:ext cx="3600000" cy="1631655"/>
        </p:xfrm>
        <a:graphic>
          <a:graphicData uri="http://schemas.openxmlformats.org/drawingml/2006/table">
            <a:tbl>
              <a:tblPr firstRow="1" bandRow="1">
                <a:tableStyleId>{6D573B0F-B3DF-4BBE-8C0B-0877C01A2AE5}</a:tableStyleId>
              </a:tblPr>
              <a:tblGrid>
                <a:gridCol w="3600000">
                  <a:extLst>
                    <a:ext uri="{9D8B030D-6E8A-4147-A177-3AD203B41FA5}">
                      <a16:colId xmlns:a16="http://schemas.microsoft.com/office/drawing/2014/main" val="126668109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Model Development &amp; Performance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6051573"/>
                  </a:ext>
                </a:extLst>
              </a:tr>
              <a:tr h="127165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Yolov5 model trained on custom clothing dataset.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Total average precision: 69%, recall: 73%.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sz="100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Recommendation systems developed on internal shopping history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4650134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A9365344-8699-426C-A20F-55BA6232E5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0863773"/>
              </p:ext>
            </p:extLst>
          </p:nvPr>
        </p:nvGraphicFramePr>
        <p:xfrm>
          <a:off x="4813538" y="3118361"/>
          <a:ext cx="3600000" cy="1631655"/>
        </p:xfrm>
        <a:graphic>
          <a:graphicData uri="http://schemas.openxmlformats.org/drawingml/2006/table">
            <a:tbl>
              <a:tblPr firstRow="1" bandRow="1">
                <a:tableStyleId>{6D573B0F-B3DF-4BBE-8C0B-0877C01A2AE5}</a:tableStyleId>
              </a:tblPr>
              <a:tblGrid>
                <a:gridCol w="3600000">
                  <a:extLst>
                    <a:ext uri="{9D8B030D-6E8A-4147-A177-3AD203B41FA5}">
                      <a16:colId xmlns:a16="http://schemas.microsoft.com/office/drawing/2014/main" val="126668109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Future Enhancements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6051573"/>
                  </a:ext>
                </a:extLst>
              </a:tr>
              <a:tr h="127165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Feature Extractions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Expand Data and Product Range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Refine Deployment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465013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21"/>
          <p:cNvSpPr txBox="1">
            <a:spLocks noGrp="1"/>
          </p:cNvSpPr>
          <p:nvPr>
            <p:ph type="title"/>
          </p:nvPr>
        </p:nvSpPr>
        <p:spPr>
          <a:xfrm>
            <a:off x="5142777" y="811250"/>
            <a:ext cx="32922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THANKS!</a:t>
            </a:r>
            <a:endParaRPr/>
          </a:p>
        </p:txBody>
      </p:sp>
      <p:grpSp>
        <p:nvGrpSpPr>
          <p:cNvPr id="622" name="Google Shape;622;p21"/>
          <p:cNvGrpSpPr/>
          <p:nvPr/>
        </p:nvGrpSpPr>
        <p:grpSpPr>
          <a:xfrm>
            <a:off x="7025730" y="1331749"/>
            <a:ext cx="272314" cy="272314"/>
            <a:chOff x="1379798" y="1723250"/>
            <a:chExt cx="397887" cy="397887"/>
          </a:xfrm>
        </p:grpSpPr>
        <p:sp>
          <p:nvSpPr>
            <p:cNvPr id="623" name="Google Shape;623;p21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21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21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7" name="Google Shape;627;p21"/>
          <p:cNvGrpSpPr/>
          <p:nvPr/>
        </p:nvGrpSpPr>
        <p:grpSpPr>
          <a:xfrm>
            <a:off x="6279641" y="1331748"/>
            <a:ext cx="272328" cy="272314"/>
            <a:chOff x="266768" y="1721375"/>
            <a:chExt cx="397907" cy="397887"/>
          </a:xfrm>
        </p:grpSpPr>
        <p:sp>
          <p:nvSpPr>
            <p:cNvPr id="628" name="Google Shape;628;p21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21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0" name="Google Shape;630;p21"/>
          <p:cNvGrpSpPr/>
          <p:nvPr/>
        </p:nvGrpSpPr>
        <p:grpSpPr>
          <a:xfrm>
            <a:off x="6652699" y="1331749"/>
            <a:ext cx="272299" cy="272314"/>
            <a:chOff x="864491" y="1723250"/>
            <a:chExt cx="397866" cy="397887"/>
          </a:xfrm>
        </p:grpSpPr>
        <p:sp>
          <p:nvSpPr>
            <p:cNvPr id="631" name="Google Shape;631;p21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9AA253CA-94BF-4F5F-BB08-A7C498AE5829}"/>
              </a:ext>
            </a:extLst>
          </p:cNvPr>
          <p:cNvSpPr/>
          <p:nvPr/>
        </p:nvSpPr>
        <p:spPr>
          <a:xfrm>
            <a:off x="7431887" y="3470161"/>
            <a:ext cx="1080000" cy="1080000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408F3B5-3BBD-4399-A6B7-844EF3E9AB71}"/>
              </a:ext>
            </a:extLst>
          </p:cNvPr>
          <p:cNvSpPr/>
          <p:nvPr/>
        </p:nvSpPr>
        <p:spPr>
          <a:xfrm>
            <a:off x="5512695" y="3470161"/>
            <a:ext cx="1080000" cy="10800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3DDC5BF-B470-4D4A-8246-20B58A6465C3}"/>
              </a:ext>
            </a:extLst>
          </p:cNvPr>
          <p:cNvSpPr/>
          <p:nvPr/>
        </p:nvSpPr>
        <p:spPr>
          <a:xfrm>
            <a:off x="7431887" y="1814681"/>
            <a:ext cx="1080000" cy="1080000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E103539-7DF8-4B83-984B-69733A883D54}"/>
              </a:ext>
            </a:extLst>
          </p:cNvPr>
          <p:cNvSpPr/>
          <p:nvPr/>
        </p:nvSpPr>
        <p:spPr>
          <a:xfrm>
            <a:off x="5512695" y="1839500"/>
            <a:ext cx="1080000" cy="1080000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Google Shape;620;p21">
            <a:extLst>
              <a:ext uri="{FF2B5EF4-FFF2-40B4-BE49-F238E27FC236}">
                <a16:creationId xmlns:a16="http://schemas.microsoft.com/office/drawing/2014/main" id="{5613EC1C-3EC5-49E6-8B95-72313572D4B0}"/>
              </a:ext>
            </a:extLst>
          </p:cNvPr>
          <p:cNvSpPr txBox="1">
            <a:spLocks/>
          </p:cNvSpPr>
          <p:nvPr/>
        </p:nvSpPr>
        <p:spPr>
          <a:xfrm>
            <a:off x="5389652" y="2919500"/>
            <a:ext cx="1310059" cy="3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Edward Ross</a:t>
            </a:r>
          </a:p>
        </p:txBody>
      </p:sp>
      <p:sp>
        <p:nvSpPr>
          <p:cNvPr id="26" name="Google Shape;620;p21">
            <a:extLst>
              <a:ext uri="{FF2B5EF4-FFF2-40B4-BE49-F238E27FC236}">
                <a16:creationId xmlns:a16="http://schemas.microsoft.com/office/drawing/2014/main" id="{E1A5B1A7-9BB6-4866-8F42-CB4B9736C9FF}"/>
              </a:ext>
            </a:extLst>
          </p:cNvPr>
          <p:cNvSpPr txBox="1">
            <a:spLocks/>
          </p:cNvSpPr>
          <p:nvPr/>
        </p:nvSpPr>
        <p:spPr>
          <a:xfrm>
            <a:off x="7204214" y="2914273"/>
            <a:ext cx="1535346" cy="3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Daniel Rowbottom</a:t>
            </a:r>
          </a:p>
        </p:txBody>
      </p:sp>
      <p:sp>
        <p:nvSpPr>
          <p:cNvPr id="27" name="Google Shape;620;p21">
            <a:extLst>
              <a:ext uri="{FF2B5EF4-FFF2-40B4-BE49-F238E27FC236}">
                <a16:creationId xmlns:a16="http://schemas.microsoft.com/office/drawing/2014/main" id="{015B6B18-0D4C-40E9-ADF5-34FE93DAE8FA}"/>
              </a:ext>
            </a:extLst>
          </p:cNvPr>
          <p:cNvSpPr txBox="1">
            <a:spLocks/>
          </p:cNvSpPr>
          <p:nvPr/>
        </p:nvSpPr>
        <p:spPr>
          <a:xfrm>
            <a:off x="7204214" y="4587065"/>
            <a:ext cx="1535346" cy="3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Danny Zhuang</a:t>
            </a:r>
          </a:p>
        </p:txBody>
      </p:sp>
      <p:sp>
        <p:nvSpPr>
          <p:cNvPr id="28" name="Google Shape;620;p21">
            <a:extLst>
              <a:ext uri="{FF2B5EF4-FFF2-40B4-BE49-F238E27FC236}">
                <a16:creationId xmlns:a16="http://schemas.microsoft.com/office/drawing/2014/main" id="{21457D50-5C56-4BEC-A98F-4D1E31937A84}"/>
              </a:ext>
            </a:extLst>
          </p:cNvPr>
          <p:cNvSpPr txBox="1">
            <a:spLocks/>
          </p:cNvSpPr>
          <p:nvPr/>
        </p:nvSpPr>
        <p:spPr>
          <a:xfrm>
            <a:off x="5273867" y="4587065"/>
            <a:ext cx="1535346" cy="3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Yoon Hwan Kim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608" name="Google Shape;608;p20"/>
          <p:cNvSpPr txBox="1"/>
          <p:nvPr/>
        </p:nvSpPr>
        <p:spPr>
          <a:xfrm>
            <a:off x="388620" y="1143000"/>
            <a:ext cx="7094220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Training: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Yolov5: </a:t>
            </a:r>
            <a:r>
              <a:rPr lang="en-GB" sz="12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https://github.com/ultralytics/yolov5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Pytorch: </a:t>
            </a:r>
            <a:r>
              <a:rPr lang="en-GB" sz="12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https://pytorch.org/</a:t>
            </a: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Deployment: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Streamlit: </a:t>
            </a:r>
            <a:r>
              <a:rPr lang="en-GB" sz="12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https://docs.streamlit.io/en/stable/api.html</a:t>
            </a: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Retail Industry statistics: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https://insideretail.asia/2021/03/22/hong-kong-e-commerce-set-to-grow-in-2021/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https://osome.com/hk/blog/2021-ecommerce-trends-hk/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9" name="Google Shape;609;p20" descr="Logo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71500" y="3981450"/>
            <a:ext cx="720000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20" descr="Start Locally | PyTorch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409610" y="3981448"/>
            <a:ext cx="720000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20"/>
          <p:cNvSpPr txBox="1"/>
          <p:nvPr/>
        </p:nvSpPr>
        <p:spPr>
          <a:xfrm>
            <a:off x="335280" y="4701448"/>
            <a:ext cx="95622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Streamlit</a:t>
            </a:r>
            <a:endParaRPr/>
          </a:p>
        </p:txBody>
      </p:sp>
      <p:sp>
        <p:nvSpPr>
          <p:cNvPr id="612" name="Google Shape;612;p20"/>
          <p:cNvSpPr txBox="1"/>
          <p:nvPr/>
        </p:nvSpPr>
        <p:spPr>
          <a:xfrm>
            <a:off x="1291500" y="4713644"/>
            <a:ext cx="95622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Pytorch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 txBox="1"/>
          <p:nvPr/>
        </p:nvSpPr>
        <p:spPr>
          <a:xfrm>
            <a:off x="2378971" y="4723553"/>
            <a:ext cx="95622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Yolov5</a:t>
            </a:r>
            <a:endParaRPr/>
          </a:p>
        </p:txBody>
      </p:sp>
      <p:pic>
        <p:nvPicPr>
          <p:cNvPr id="614" name="Google Shape;614;p20" descr="YOLOv5 PyTorch TXT Annotation Format"/>
          <p:cNvPicPr preferRelativeResize="0"/>
          <p:nvPr/>
        </p:nvPicPr>
        <p:blipFill rotWithShape="1">
          <a:blip r:embed="rId10">
            <a:alphaModFix/>
          </a:blip>
          <a:srcRect l="15700" t="14105" r="15999" b="14099"/>
          <a:stretch/>
        </p:blipFill>
        <p:spPr>
          <a:xfrm>
            <a:off x="2172144" y="3981448"/>
            <a:ext cx="1369875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"/>
          <p:cNvSpPr txBox="1">
            <a:spLocks noGrp="1"/>
          </p:cNvSpPr>
          <p:nvPr>
            <p:ph type="title"/>
          </p:nvPr>
        </p:nvSpPr>
        <p:spPr>
          <a:xfrm>
            <a:off x="713225" y="2028000"/>
            <a:ext cx="34701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 dirty="0"/>
              <a:t>APPENDIX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3430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"/>
          <p:cNvSpPr txBox="1">
            <a:spLocks noGrp="1"/>
          </p:cNvSpPr>
          <p:nvPr>
            <p:ph type="title"/>
          </p:nvPr>
        </p:nvSpPr>
        <p:spPr>
          <a:xfrm>
            <a:off x="0" y="530430"/>
            <a:ext cx="45720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THREATS</a:t>
            </a:r>
            <a:endParaRPr/>
          </a:p>
        </p:txBody>
      </p:sp>
      <p:sp>
        <p:nvSpPr>
          <p:cNvPr id="333" name="Google Shape;333;p5"/>
          <p:cNvSpPr txBox="1">
            <a:spLocks noGrp="1"/>
          </p:cNvSpPr>
          <p:nvPr>
            <p:ph type="title" idx="2"/>
          </p:nvPr>
        </p:nvSpPr>
        <p:spPr>
          <a:xfrm>
            <a:off x="468000" y="1119731"/>
            <a:ext cx="3636000" cy="1247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200" b="1">
                <a:latin typeface="Arial"/>
                <a:ea typeface="Arial"/>
                <a:cs typeface="Arial"/>
                <a:sym typeface="Arial"/>
              </a:rPr>
              <a:t>E-Commerce 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has had strong consistent growth in recent years, supported by high Internet / smartphone penetration and consumer confidence.</a:t>
            </a:r>
            <a:endParaRPr/>
          </a:p>
        </p:txBody>
      </p:sp>
      <p:sp>
        <p:nvSpPr>
          <p:cNvPr id="334" name="Google Shape;334;p5"/>
          <p:cNvSpPr txBox="1">
            <a:spLocks noGrp="1"/>
          </p:cNvSpPr>
          <p:nvPr>
            <p:ph type="title" idx="3"/>
          </p:nvPr>
        </p:nvSpPr>
        <p:spPr>
          <a:xfrm>
            <a:off x="5039999" y="1119731"/>
            <a:ext cx="3636000" cy="1247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Retail Shopping can innovate and use Machine Learning techniques, to provide personalised </a:t>
            </a:r>
            <a:r>
              <a:rPr lang="en-GB" sz="1200" b="1">
                <a:latin typeface="Arial"/>
                <a:ea typeface="Arial"/>
                <a:cs typeface="Arial"/>
                <a:sym typeface="Arial"/>
              </a:rPr>
              <a:t>recommendation systems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 for in store products</a:t>
            </a:r>
            <a:endParaRPr/>
          </a:p>
        </p:txBody>
      </p:sp>
      <p:sp>
        <p:nvSpPr>
          <p:cNvPr id="335" name="Google Shape;335;p5"/>
          <p:cNvSpPr txBox="1">
            <a:spLocks noGrp="1"/>
          </p:cNvSpPr>
          <p:nvPr>
            <p:ph type="title" idx="4"/>
          </p:nvPr>
        </p:nvSpPr>
        <p:spPr>
          <a:xfrm>
            <a:off x="4572000" y="537056"/>
            <a:ext cx="4571999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OPPORTUNITY</a:t>
            </a:r>
            <a:endParaRPr/>
          </a:p>
        </p:txBody>
      </p:sp>
      <p:sp>
        <p:nvSpPr>
          <p:cNvPr id="336" name="Google Shape;336;p5"/>
          <p:cNvSpPr txBox="1"/>
          <p:nvPr/>
        </p:nvSpPr>
        <p:spPr>
          <a:xfrm>
            <a:off x="468000" y="2278750"/>
            <a:ext cx="3636000" cy="1247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2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Movement restrictions / lack of tourism to HK have impacted the retail industry over recent years. However, there are </a:t>
            </a:r>
            <a:r>
              <a:rPr lang="en-GB" sz="12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signs of recovery</a:t>
            </a:r>
            <a:r>
              <a:rPr lang="en-GB" sz="12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sp>
        <p:nvSpPr>
          <p:cNvPr id="337" name="Google Shape;337;p5"/>
          <p:cNvSpPr txBox="1"/>
          <p:nvPr/>
        </p:nvSpPr>
        <p:spPr>
          <a:xfrm>
            <a:off x="5039999" y="2278750"/>
            <a:ext cx="3636000" cy="1247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2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In store </a:t>
            </a:r>
            <a:r>
              <a:rPr lang="en-GB" sz="12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interactive computer vision interfaces </a:t>
            </a:r>
            <a:r>
              <a:rPr lang="en-GB" sz="12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will attract customers and additional traffic into stores.</a:t>
            </a:r>
            <a:endParaRPr/>
          </a:p>
        </p:txBody>
      </p:sp>
      <p:grpSp>
        <p:nvGrpSpPr>
          <p:cNvPr id="338" name="Google Shape;338;p5"/>
          <p:cNvGrpSpPr/>
          <p:nvPr/>
        </p:nvGrpSpPr>
        <p:grpSpPr>
          <a:xfrm>
            <a:off x="4244117" y="1529318"/>
            <a:ext cx="690953" cy="428363"/>
            <a:chOff x="2778230" y="2355292"/>
            <a:chExt cx="783880" cy="428363"/>
          </a:xfrm>
        </p:grpSpPr>
        <p:sp>
          <p:nvSpPr>
            <p:cNvPr id="339" name="Google Shape;339;p5"/>
            <p:cNvSpPr/>
            <p:nvPr/>
          </p:nvSpPr>
          <p:spPr>
            <a:xfrm rot="-5400000">
              <a:off x="29559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5"/>
            <p:cNvSpPr/>
            <p:nvPr/>
          </p:nvSpPr>
          <p:spPr>
            <a:xfrm rot="-5400000">
              <a:off x="26666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5"/>
            <p:cNvSpPr/>
            <p:nvPr/>
          </p:nvSpPr>
          <p:spPr>
            <a:xfrm rot="-5400000">
              <a:off x="32452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2" name="Google Shape;342;p5"/>
          <p:cNvGrpSpPr/>
          <p:nvPr/>
        </p:nvGrpSpPr>
        <p:grpSpPr>
          <a:xfrm>
            <a:off x="4244117" y="2688337"/>
            <a:ext cx="690953" cy="428363"/>
            <a:chOff x="2778230" y="2355292"/>
            <a:chExt cx="783880" cy="428363"/>
          </a:xfrm>
        </p:grpSpPr>
        <p:sp>
          <p:nvSpPr>
            <p:cNvPr id="343" name="Google Shape;343;p5"/>
            <p:cNvSpPr/>
            <p:nvPr/>
          </p:nvSpPr>
          <p:spPr>
            <a:xfrm rot="-5400000">
              <a:off x="29559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5"/>
            <p:cNvSpPr/>
            <p:nvPr/>
          </p:nvSpPr>
          <p:spPr>
            <a:xfrm rot="-5400000">
              <a:off x="26666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5"/>
            <p:cNvSpPr/>
            <p:nvPr/>
          </p:nvSpPr>
          <p:spPr>
            <a:xfrm rot="-5400000">
              <a:off x="32452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6" name="Google Shape;34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2800" y="3576166"/>
            <a:ext cx="2566145" cy="1470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1DD30-D4EB-4111-9BBC-A5A24DF7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– User Profiles</a:t>
            </a:r>
          </a:p>
        </p:txBody>
      </p:sp>
      <p:sp>
        <p:nvSpPr>
          <p:cNvPr id="9" name="Google Shape;532;p15">
            <a:extLst>
              <a:ext uri="{FF2B5EF4-FFF2-40B4-BE49-F238E27FC236}">
                <a16:creationId xmlns:a16="http://schemas.microsoft.com/office/drawing/2014/main" id="{49DBA050-7FE6-4948-ADE7-F70E2691DE09}"/>
              </a:ext>
            </a:extLst>
          </p:cNvPr>
          <p:cNvSpPr txBox="1"/>
          <p:nvPr/>
        </p:nvSpPr>
        <p:spPr>
          <a:xfrm>
            <a:off x="293912" y="1044010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 Profiles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can log in with their User ID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are then able to browse thei</a:t>
            </a:r>
            <a:r>
              <a:rPr lang="en-GB" sz="1000" dirty="0">
                <a:solidFill>
                  <a:srgbClr val="434343"/>
                </a:solidFill>
              </a:rPr>
              <a:t>r shopping histories and most visited stores.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434343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1670050-AD1B-416D-BC9B-2F6BB719E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95"/>
          <a:stretch/>
        </p:blipFill>
        <p:spPr>
          <a:xfrm>
            <a:off x="2965598" y="1044010"/>
            <a:ext cx="5465152" cy="334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5350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1DD30-D4EB-4111-9BBC-A5A24DF7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– User Profiles</a:t>
            </a:r>
          </a:p>
        </p:txBody>
      </p:sp>
      <p:sp>
        <p:nvSpPr>
          <p:cNvPr id="9" name="Google Shape;532;p15">
            <a:extLst>
              <a:ext uri="{FF2B5EF4-FFF2-40B4-BE49-F238E27FC236}">
                <a16:creationId xmlns:a16="http://schemas.microsoft.com/office/drawing/2014/main" id="{49DBA050-7FE6-4948-ADE7-F70E2691DE09}"/>
              </a:ext>
            </a:extLst>
          </p:cNvPr>
          <p:cNvSpPr txBox="1"/>
          <p:nvPr/>
        </p:nvSpPr>
        <p:spPr>
          <a:xfrm>
            <a:off x="293912" y="1044010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 Profiles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can log in with their User ID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are then able to browse thei</a:t>
            </a:r>
            <a:r>
              <a:rPr lang="en-GB" sz="1000" dirty="0">
                <a:solidFill>
                  <a:srgbClr val="434343"/>
                </a:solidFill>
              </a:rPr>
              <a:t>r shopping histories and most visited stores.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434343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0EF6DF-A448-41A6-AED9-2DDFF324F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05"/>
          <a:stretch/>
        </p:blipFill>
        <p:spPr>
          <a:xfrm>
            <a:off x="2902248" y="1044010"/>
            <a:ext cx="5528502" cy="334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2791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1DD30-D4EB-4111-9BBC-A5A24DF7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– Image Recognition</a:t>
            </a:r>
          </a:p>
        </p:txBody>
      </p:sp>
      <p:sp>
        <p:nvSpPr>
          <p:cNvPr id="9" name="Google Shape;532;p15">
            <a:extLst>
              <a:ext uri="{FF2B5EF4-FFF2-40B4-BE49-F238E27FC236}">
                <a16:creationId xmlns:a16="http://schemas.microsoft.com/office/drawing/2014/main" id="{49DBA050-7FE6-4948-ADE7-F70E2691DE09}"/>
              </a:ext>
            </a:extLst>
          </p:cNvPr>
          <p:cNvSpPr txBox="1"/>
          <p:nvPr/>
        </p:nvSpPr>
        <p:spPr>
          <a:xfrm>
            <a:off x="293912" y="1044010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Yolov5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TBC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C72B70-E9E7-42A7-AAA6-8A29477C31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42"/>
          <a:stretch/>
        </p:blipFill>
        <p:spPr>
          <a:xfrm>
            <a:off x="3180831" y="1044010"/>
            <a:ext cx="5249919" cy="333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3277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A12A9-F6A0-44FF-B198-427F8AD3C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- Recommendations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E03D77-6C8C-4F29-95A2-B3268482F4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68"/>
          <a:stretch/>
        </p:blipFill>
        <p:spPr>
          <a:xfrm>
            <a:off x="2781519" y="1044010"/>
            <a:ext cx="5649231" cy="33313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Google Shape;532;p15">
            <a:extLst>
              <a:ext uri="{FF2B5EF4-FFF2-40B4-BE49-F238E27FC236}">
                <a16:creationId xmlns:a16="http://schemas.microsoft.com/office/drawing/2014/main" id="{E1C810F3-2106-48A6-835A-D5851A18F1B8}"/>
              </a:ext>
            </a:extLst>
          </p:cNvPr>
          <p:cNvSpPr txBox="1"/>
          <p:nvPr/>
        </p:nvSpPr>
        <p:spPr>
          <a:xfrm>
            <a:off x="293912" y="1044010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are able to search for recommendations based on 3 approaches: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1" dirty="0">
                <a:solidFill>
                  <a:srgbClr val="434343"/>
                </a:solidFill>
              </a:rPr>
              <a:t>By Similar Users: </a:t>
            </a:r>
            <a:r>
              <a:rPr lang="en-GB" sz="1000" dirty="0">
                <a:solidFill>
                  <a:srgbClr val="434343"/>
                </a:solidFill>
              </a:rPr>
              <a:t>Most popular items purchased by users with similar profiles. Product type and shop are not specified.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>
                <a:solidFill>
                  <a:srgbClr val="434343"/>
                </a:solidFill>
              </a:rPr>
              <a:t>By Product: </a:t>
            </a:r>
            <a:r>
              <a:rPr lang="en-GB" sz="1000" dirty="0">
                <a:solidFill>
                  <a:srgbClr val="434343"/>
                </a:solidFill>
              </a:rPr>
              <a:t>Items purchased by similar users, filtered by product type.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>
                <a:solidFill>
                  <a:srgbClr val="434343"/>
                </a:solidFill>
              </a:rPr>
              <a:t>By Shop: </a:t>
            </a:r>
            <a:r>
              <a:rPr lang="en-GB" sz="1000" dirty="0">
                <a:solidFill>
                  <a:srgbClr val="434343"/>
                </a:solidFill>
              </a:rPr>
              <a:t>Items purchased by similar users, filtered by shop.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441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7E650AC-1CC7-4261-9969-F70AD51B03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05"/>
          <a:stretch/>
        </p:blipFill>
        <p:spPr>
          <a:xfrm>
            <a:off x="2781519" y="1028979"/>
            <a:ext cx="5649231" cy="334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FA12A9-F6A0-44FF-B198-427F8AD3C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- Recommendations</a:t>
            </a:r>
          </a:p>
        </p:txBody>
      </p:sp>
      <p:sp>
        <p:nvSpPr>
          <p:cNvPr id="6" name="Google Shape;532;p15">
            <a:extLst>
              <a:ext uri="{FF2B5EF4-FFF2-40B4-BE49-F238E27FC236}">
                <a16:creationId xmlns:a16="http://schemas.microsoft.com/office/drawing/2014/main" id="{AD59F9F7-6ABA-4248-A10D-7C7183C724F7}"/>
              </a:ext>
            </a:extLst>
          </p:cNvPr>
          <p:cNvSpPr txBox="1"/>
          <p:nvPr/>
        </p:nvSpPr>
        <p:spPr>
          <a:xfrm>
            <a:off x="293912" y="1023838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Example User: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User has requested product recommendations for ‘Dresses’, ‘Skirts’ and ‘Jeans’.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Based on their and similar users’ shopping histories, this returns an assortment of items across multiple stores.</a:t>
            </a:r>
          </a:p>
        </p:txBody>
      </p:sp>
    </p:spTree>
    <p:extLst>
      <p:ext uri="{BB962C8B-B14F-4D97-AF65-F5344CB8AC3E}">
        <p14:creationId xmlns:p14="http://schemas.microsoft.com/office/powerpoint/2010/main" val="4182063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>
            <a:spLocks noGrp="1"/>
          </p:cNvSpPr>
          <p:nvPr>
            <p:ph type="title"/>
          </p:nvPr>
        </p:nvSpPr>
        <p:spPr>
          <a:xfrm>
            <a:off x="0" y="236937"/>
            <a:ext cx="8430725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ShopRec</a:t>
            </a:r>
            <a:endParaRPr/>
          </a:p>
        </p:txBody>
      </p:sp>
      <p:sp>
        <p:nvSpPr>
          <p:cNvPr id="282" name="Google Shape;282;p3"/>
          <p:cNvSpPr txBox="1">
            <a:spLocks noGrp="1"/>
          </p:cNvSpPr>
          <p:nvPr>
            <p:ph type="title" idx="3"/>
          </p:nvPr>
        </p:nvSpPr>
        <p:spPr>
          <a:xfrm>
            <a:off x="3812041" y="2968768"/>
            <a:ext cx="1519718" cy="1764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 b="1"/>
              <a:t>Image Recognition</a:t>
            </a:r>
            <a:br>
              <a:rPr lang="en-GB" sz="1200"/>
            </a:br>
            <a:br>
              <a:rPr lang="en-GB" sz="1200"/>
            </a:br>
            <a:r>
              <a:rPr lang="en-GB" sz="1200"/>
              <a:t>Image recognition captures a user’s current </a:t>
            </a:r>
            <a:r>
              <a:rPr lang="en-GB" sz="1200" b="1"/>
              <a:t>clothing style</a:t>
            </a:r>
            <a:endParaRPr sz="1200"/>
          </a:p>
        </p:txBody>
      </p:sp>
      <p:sp>
        <p:nvSpPr>
          <p:cNvPr id="283" name="Google Shape;283;p3"/>
          <p:cNvSpPr txBox="1">
            <a:spLocks noGrp="1"/>
          </p:cNvSpPr>
          <p:nvPr>
            <p:ph type="title" idx="5"/>
          </p:nvPr>
        </p:nvSpPr>
        <p:spPr>
          <a:xfrm>
            <a:off x="860361" y="2968769"/>
            <a:ext cx="1519468" cy="1764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400" b="1"/>
              <a:t>User Data</a:t>
            </a:r>
            <a:br>
              <a:rPr lang="en-GB" sz="1400" b="1"/>
            </a:br>
            <a:br>
              <a:rPr lang="en-GB" sz="1400" b="1"/>
            </a:br>
            <a:r>
              <a:rPr lang="en-GB" sz="1200"/>
              <a:t>User profiles with </a:t>
            </a:r>
            <a:r>
              <a:rPr lang="en-GB" sz="1200" b="1"/>
              <a:t>shopping history </a:t>
            </a:r>
            <a:r>
              <a:rPr lang="en-GB" sz="1200"/>
              <a:t>and preferences.</a:t>
            </a:r>
            <a:endParaRPr sz="1200"/>
          </a:p>
        </p:txBody>
      </p:sp>
      <p:sp>
        <p:nvSpPr>
          <p:cNvPr id="284" name="Google Shape;284;p3"/>
          <p:cNvSpPr txBox="1">
            <a:spLocks noGrp="1"/>
          </p:cNvSpPr>
          <p:nvPr>
            <p:ph type="title" idx="7"/>
          </p:nvPr>
        </p:nvSpPr>
        <p:spPr>
          <a:xfrm>
            <a:off x="6763871" y="2953915"/>
            <a:ext cx="1519518" cy="17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400" b="1"/>
              <a:t>Recommend</a:t>
            </a:r>
            <a:br>
              <a:rPr lang="en-GB" sz="1600" b="1"/>
            </a:br>
            <a:br>
              <a:rPr lang="en-GB" sz="1600" b="1"/>
            </a:br>
            <a:r>
              <a:rPr lang="en-GB" sz="1200"/>
              <a:t>Recommendations based on similar </a:t>
            </a:r>
            <a:r>
              <a:rPr lang="en-GB" sz="1200" b="1"/>
              <a:t>user profiles and / or clothing style</a:t>
            </a:r>
            <a:endParaRPr sz="1200" b="1"/>
          </a:p>
        </p:txBody>
      </p:sp>
      <p:grpSp>
        <p:nvGrpSpPr>
          <p:cNvPr id="285" name="Google Shape;285;p3"/>
          <p:cNvGrpSpPr/>
          <p:nvPr/>
        </p:nvGrpSpPr>
        <p:grpSpPr>
          <a:xfrm>
            <a:off x="7155000" y="2105864"/>
            <a:ext cx="746700" cy="746700"/>
            <a:chOff x="7155000" y="2099140"/>
            <a:chExt cx="746700" cy="746700"/>
          </a:xfrm>
        </p:grpSpPr>
        <p:grpSp>
          <p:nvGrpSpPr>
            <p:cNvPr id="286" name="Google Shape;286;p3"/>
            <p:cNvGrpSpPr/>
            <p:nvPr/>
          </p:nvGrpSpPr>
          <p:grpSpPr>
            <a:xfrm>
              <a:off x="7155000" y="2099140"/>
              <a:ext cx="746700" cy="746700"/>
              <a:chOff x="1242251" y="1452500"/>
              <a:chExt cx="746700" cy="746700"/>
            </a:xfrm>
          </p:grpSpPr>
          <p:sp>
            <p:nvSpPr>
              <p:cNvPr id="287" name="Google Shape;287;p3"/>
              <p:cNvSpPr/>
              <p:nvPr/>
            </p:nvSpPr>
            <p:spPr>
              <a:xfrm>
                <a:off x="1242251" y="1452500"/>
                <a:ext cx="746700" cy="7467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1315745" y="1526000"/>
                <a:ext cx="599700" cy="599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9" name="Google Shape;289;p3"/>
            <p:cNvGrpSpPr/>
            <p:nvPr/>
          </p:nvGrpSpPr>
          <p:grpSpPr>
            <a:xfrm>
              <a:off x="7393716" y="2320617"/>
              <a:ext cx="269268" cy="303747"/>
              <a:chOff x="6023069" y="3142604"/>
              <a:chExt cx="231728" cy="261400"/>
            </a:xfrm>
          </p:grpSpPr>
          <p:sp>
            <p:nvSpPr>
              <p:cNvPr id="290" name="Google Shape;290;p3"/>
              <p:cNvSpPr/>
              <p:nvPr/>
            </p:nvSpPr>
            <p:spPr>
              <a:xfrm>
                <a:off x="6023069" y="3142604"/>
                <a:ext cx="178276" cy="261399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9453" extrusionOk="0">
                    <a:moveTo>
                      <a:pt x="3547" y="554"/>
                    </a:moveTo>
                    <a:cubicBezTo>
                      <a:pt x="3661" y="554"/>
                      <a:pt x="3768" y="578"/>
                      <a:pt x="3869" y="618"/>
                    </a:cubicBezTo>
                    <a:cubicBezTo>
                      <a:pt x="3714" y="844"/>
                      <a:pt x="3624" y="1117"/>
                      <a:pt x="3624" y="1412"/>
                    </a:cubicBezTo>
                    <a:lnTo>
                      <a:pt x="3624" y="2744"/>
                    </a:lnTo>
                    <a:lnTo>
                      <a:pt x="2689" y="2744"/>
                    </a:lnTo>
                    <a:lnTo>
                      <a:pt x="2689" y="1412"/>
                    </a:lnTo>
                    <a:cubicBezTo>
                      <a:pt x="2689" y="940"/>
                      <a:pt x="3073" y="554"/>
                      <a:pt x="3547" y="554"/>
                    </a:cubicBezTo>
                    <a:close/>
                    <a:moveTo>
                      <a:pt x="4290" y="987"/>
                    </a:moveTo>
                    <a:cubicBezTo>
                      <a:pt x="4362" y="1112"/>
                      <a:pt x="4404" y="1257"/>
                      <a:pt x="4404" y="1412"/>
                    </a:cubicBezTo>
                    <a:lnTo>
                      <a:pt x="4404" y="2744"/>
                    </a:lnTo>
                    <a:lnTo>
                      <a:pt x="4178" y="2744"/>
                    </a:lnTo>
                    <a:lnTo>
                      <a:pt x="4178" y="1412"/>
                    </a:lnTo>
                    <a:cubicBezTo>
                      <a:pt x="4178" y="1257"/>
                      <a:pt x="4219" y="1112"/>
                      <a:pt x="4290" y="987"/>
                    </a:cubicBezTo>
                    <a:close/>
                    <a:moveTo>
                      <a:pt x="4039" y="3625"/>
                    </a:moveTo>
                    <a:cubicBezTo>
                      <a:pt x="4254" y="3625"/>
                      <a:pt x="4455" y="3707"/>
                      <a:pt x="4607" y="3860"/>
                    </a:cubicBezTo>
                    <a:cubicBezTo>
                      <a:pt x="4760" y="4010"/>
                      <a:pt x="4842" y="4213"/>
                      <a:pt x="4842" y="4427"/>
                    </a:cubicBezTo>
                    <a:cubicBezTo>
                      <a:pt x="4842" y="4641"/>
                      <a:pt x="4760" y="4843"/>
                      <a:pt x="4607" y="4994"/>
                    </a:cubicBezTo>
                    <a:cubicBezTo>
                      <a:pt x="4455" y="5146"/>
                      <a:pt x="4254" y="5230"/>
                      <a:pt x="4040" y="5230"/>
                    </a:cubicBezTo>
                    <a:cubicBezTo>
                      <a:pt x="3974" y="5230"/>
                      <a:pt x="3910" y="5221"/>
                      <a:pt x="3847" y="5207"/>
                    </a:cubicBezTo>
                    <a:lnTo>
                      <a:pt x="3847" y="5207"/>
                    </a:lnTo>
                    <a:lnTo>
                      <a:pt x="4144" y="6094"/>
                    </a:lnTo>
                    <a:lnTo>
                      <a:pt x="3618" y="6270"/>
                    </a:lnTo>
                    <a:lnTo>
                      <a:pt x="3296" y="5304"/>
                    </a:lnTo>
                    <a:lnTo>
                      <a:pt x="2974" y="6270"/>
                    </a:lnTo>
                    <a:lnTo>
                      <a:pt x="2450" y="6094"/>
                    </a:lnTo>
                    <a:lnTo>
                      <a:pt x="2745" y="5207"/>
                    </a:lnTo>
                    <a:lnTo>
                      <a:pt x="2745" y="5207"/>
                    </a:lnTo>
                    <a:cubicBezTo>
                      <a:pt x="2681" y="5221"/>
                      <a:pt x="2616" y="5230"/>
                      <a:pt x="2553" y="5230"/>
                    </a:cubicBezTo>
                    <a:cubicBezTo>
                      <a:pt x="2346" y="5230"/>
                      <a:pt x="2141" y="5152"/>
                      <a:pt x="1984" y="4995"/>
                    </a:cubicBezTo>
                    <a:cubicBezTo>
                      <a:pt x="1834" y="4843"/>
                      <a:pt x="1749" y="4641"/>
                      <a:pt x="1749" y="4427"/>
                    </a:cubicBezTo>
                    <a:cubicBezTo>
                      <a:pt x="1749" y="4213"/>
                      <a:pt x="1832" y="4012"/>
                      <a:pt x="1984" y="3860"/>
                    </a:cubicBezTo>
                    <a:cubicBezTo>
                      <a:pt x="2141" y="3703"/>
                      <a:pt x="2347" y="3625"/>
                      <a:pt x="2552" y="3625"/>
                    </a:cubicBezTo>
                    <a:cubicBezTo>
                      <a:pt x="2758" y="3625"/>
                      <a:pt x="2964" y="3703"/>
                      <a:pt x="3120" y="3860"/>
                    </a:cubicBezTo>
                    <a:lnTo>
                      <a:pt x="3296" y="4035"/>
                    </a:lnTo>
                    <a:lnTo>
                      <a:pt x="3472" y="3860"/>
                    </a:lnTo>
                    <a:cubicBezTo>
                      <a:pt x="3624" y="3707"/>
                      <a:pt x="3825" y="3625"/>
                      <a:pt x="4039" y="3625"/>
                    </a:cubicBezTo>
                    <a:close/>
                    <a:moveTo>
                      <a:pt x="3545" y="0"/>
                    </a:moveTo>
                    <a:cubicBezTo>
                      <a:pt x="2767" y="0"/>
                      <a:pt x="2135" y="634"/>
                      <a:pt x="2135" y="1412"/>
                    </a:cubicBezTo>
                    <a:lnTo>
                      <a:pt x="2135" y="2744"/>
                    </a:lnTo>
                    <a:lnTo>
                      <a:pt x="524" y="2744"/>
                    </a:lnTo>
                    <a:lnTo>
                      <a:pt x="1" y="9453"/>
                    </a:lnTo>
                    <a:lnTo>
                      <a:pt x="5368" y="9453"/>
                    </a:lnTo>
                    <a:lnTo>
                      <a:pt x="5891" y="2744"/>
                    </a:lnTo>
                    <a:lnTo>
                      <a:pt x="4957" y="2744"/>
                    </a:lnTo>
                    <a:lnTo>
                      <a:pt x="4957" y="1412"/>
                    </a:lnTo>
                    <a:cubicBezTo>
                      <a:pt x="4957" y="1118"/>
                      <a:pt x="4866" y="844"/>
                      <a:pt x="4711" y="618"/>
                    </a:cubicBezTo>
                    <a:cubicBezTo>
                      <a:pt x="4811" y="576"/>
                      <a:pt x="4921" y="554"/>
                      <a:pt x="5034" y="554"/>
                    </a:cubicBezTo>
                    <a:cubicBezTo>
                      <a:pt x="5507" y="554"/>
                      <a:pt x="5891" y="940"/>
                      <a:pt x="5891" y="1412"/>
                    </a:cubicBezTo>
                    <a:lnTo>
                      <a:pt x="5891" y="2744"/>
                    </a:lnTo>
                    <a:lnTo>
                      <a:pt x="6445" y="2744"/>
                    </a:lnTo>
                    <a:lnTo>
                      <a:pt x="6445" y="1412"/>
                    </a:lnTo>
                    <a:cubicBezTo>
                      <a:pt x="6446" y="634"/>
                      <a:pt x="5813" y="0"/>
                      <a:pt x="5034" y="0"/>
                    </a:cubicBezTo>
                    <a:cubicBezTo>
                      <a:pt x="4761" y="0"/>
                      <a:pt x="4507" y="79"/>
                      <a:pt x="4290" y="213"/>
                    </a:cubicBezTo>
                    <a:cubicBezTo>
                      <a:pt x="4074" y="79"/>
                      <a:pt x="3819" y="0"/>
                      <a:pt x="35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6086753" y="3258109"/>
                <a:ext cx="16647" cy="1377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498" extrusionOk="0">
                    <a:moveTo>
                      <a:pt x="250" y="0"/>
                    </a:moveTo>
                    <a:cubicBezTo>
                      <a:pt x="183" y="0"/>
                      <a:pt x="120" y="27"/>
                      <a:pt x="74" y="74"/>
                    </a:cubicBezTo>
                    <a:cubicBezTo>
                      <a:pt x="27" y="121"/>
                      <a:pt x="0" y="183"/>
                      <a:pt x="0" y="250"/>
                    </a:cubicBezTo>
                    <a:cubicBezTo>
                      <a:pt x="0" y="316"/>
                      <a:pt x="27" y="378"/>
                      <a:pt x="74" y="425"/>
                    </a:cubicBezTo>
                    <a:cubicBezTo>
                      <a:pt x="121" y="473"/>
                      <a:pt x="183" y="498"/>
                      <a:pt x="250" y="498"/>
                    </a:cubicBezTo>
                    <a:cubicBezTo>
                      <a:pt x="316" y="498"/>
                      <a:pt x="378" y="473"/>
                      <a:pt x="426" y="425"/>
                    </a:cubicBezTo>
                    <a:lnTo>
                      <a:pt x="601" y="250"/>
                    </a:lnTo>
                    <a:lnTo>
                      <a:pt x="426" y="74"/>
                    </a:lnTo>
                    <a:cubicBezTo>
                      <a:pt x="378" y="27"/>
                      <a:pt x="316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6125024" y="3258109"/>
                <a:ext cx="16647" cy="1377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498" extrusionOk="0">
                    <a:moveTo>
                      <a:pt x="353" y="0"/>
                    </a:moveTo>
                    <a:cubicBezTo>
                      <a:pt x="287" y="0"/>
                      <a:pt x="223" y="27"/>
                      <a:pt x="177" y="74"/>
                    </a:cubicBezTo>
                    <a:lnTo>
                      <a:pt x="0" y="250"/>
                    </a:lnTo>
                    <a:lnTo>
                      <a:pt x="177" y="425"/>
                    </a:lnTo>
                    <a:cubicBezTo>
                      <a:pt x="223" y="473"/>
                      <a:pt x="287" y="498"/>
                      <a:pt x="353" y="498"/>
                    </a:cubicBezTo>
                    <a:cubicBezTo>
                      <a:pt x="420" y="498"/>
                      <a:pt x="482" y="473"/>
                      <a:pt x="529" y="425"/>
                    </a:cubicBezTo>
                    <a:cubicBezTo>
                      <a:pt x="576" y="378"/>
                      <a:pt x="601" y="316"/>
                      <a:pt x="601" y="250"/>
                    </a:cubicBezTo>
                    <a:cubicBezTo>
                      <a:pt x="601" y="183"/>
                      <a:pt x="576" y="121"/>
                      <a:pt x="529" y="74"/>
                    </a:cubicBezTo>
                    <a:cubicBezTo>
                      <a:pt x="482" y="27"/>
                      <a:pt x="420" y="0"/>
                      <a:pt x="3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6228970" y="3218483"/>
                <a:ext cx="25827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934" h="6249" extrusionOk="0">
                    <a:moveTo>
                      <a:pt x="0" y="0"/>
                    </a:moveTo>
                    <a:lnTo>
                      <a:pt x="0" y="5486"/>
                    </a:lnTo>
                    <a:lnTo>
                      <a:pt x="934" y="6248"/>
                    </a:lnTo>
                    <a:lnTo>
                      <a:pt x="44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6187878" y="3218483"/>
                <a:ext cx="25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933" h="6249" extrusionOk="0">
                    <a:moveTo>
                      <a:pt x="488" y="0"/>
                    </a:moveTo>
                    <a:lnTo>
                      <a:pt x="0" y="6248"/>
                    </a:lnTo>
                    <a:lnTo>
                      <a:pt x="932" y="5486"/>
                    </a:lnTo>
                    <a:lnTo>
                      <a:pt x="9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6196451" y="3383679"/>
                <a:ext cx="49719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735" extrusionOk="0">
                    <a:moveTo>
                      <a:pt x="900" y="1"/>
                    </a:moveTo>
                    <a:lnTo>
                      <a:pt x="0" y="735"/>
                    </a:lnTo>
                    <a:lnTo>
                      <a:pt x="1798" y="735"/>
                    </a:lnTo>
                    <a:lnTo>
                      <a:pt x="9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6" name="Google Shape;296;p3"/>
          <p:cNvGrpSpPr/>
          <p:nvPr/>
        </p:nvGrpSpPr>
        <p:grpSpPr>
          <a:xfrm>
            <a:off x="4198625" y="2105864"/>
            <a:ext cx="746700" cy="746700"/>
            <a:chOff x="4198625" y="2099140"/>
            <a:chExt cx="746700" cy="746700"/>
          </a:xfrm>
        </p:grpSpPr>
        <p:grpSp>
          <p:nvGrpSpPr>
            <p:cNvPr id="297" name="Google Shape;297;p3"/>
            <p:cNvGrpSpPr/>
            <p:nvPr/>
          </p:nvGrpSpPr>
          <p:grpSpPr>
            <a:xfrm>
              <a:off x="4198625" y="2099140"/>
              <a:ext cx="746700" cy="746700"/>
              <a:chOff x="1242251" y="1452500"/>
              <a:chExt cx="746700" cy="746700"/>
            </a:xfrm>
          </p:grpSpPr>
          <p:sp>
            <p:nvSpPr>
              <p:cNvPr id="298" name="Google Shape;298;p3"/>
              <p:cNvSpPr/>
              <p:nvPr/>
            </p:nvSpPr>
            <p:spPr>
              <a:xfrm>
                <a:off x="1242251" y="1452500"/>
                <a:ext cx="746700" cy="7467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1315745" y="1526000"/>
                <a:ext cx="599700" cy="599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0" name="Google Shape;300;p3"/>
            <p:cNvGrpSpPr/>
            <p:nvPr/>
          </p:nvGrpSpPr>
          <p:grpSpPr>
            <a:xfrm>
              <a:off x="4402282" y="2323397"/>
              <a:ext cx="339235" cy="298186"/>
              <a:chOff x="898875" y="244725"/>
              <a:chExt cx="481800" cy="423500"/>
            </a:xfrm>
          </p:grpSpPr>
          <p:sp>
            <p:nvSpPr>
              <p:cNvPr id="301" name="Google Shape;301;p3"/>
              <p:cNvSpPr/>
              <p:nvPr/>
            </p:nvSpPr>
            <p:spPr>
              <a:xfrm>
                <a:off x="1125675" y="470575"/>
                <a:ext cx="282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1130" extrusionOk="0">
                    <a:moveTo>
                      <a:pt x="564" y="1"/>
                    </a:moveTo>
                    <a:cubicBezTo>
                      <a:pt x="251" y="1"/>
                      <a:pt x="1" y="251"/>
                      <a:pt x="1" y="564"/>
                    </a:cubicBezTo>
                    <a:cubicBezTo>
                      <a:pt x="1" y="877"/>
                      <a:pt x="251" y="1130"/>
                      <a:pt x="564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898875" y="244725"/>
                <a:ext cx="481800" cy="22587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9035" extrusionOk="0">
                    <a:moveTo>
                      <a:pt x="2825" y="1130"/>
                    </a:moveTo>
                    <a:cubicBezTo>
                      <a:pt x="3135" y="1130"/>
                      <a:pt x="3388" y="1380"/>
                      <a:pt x="3388" y="1693"/>
                    </a:cubicBezTo>
                    <a:lnTo>
                      <a:pt x="3388" y="2259"/>
                    </a:lnTo>
                    <a:lnTo>
                      <a:pt x="2258" y="2259"/>
                    </a:lnTo>
                    <a:lnTo>
                      <a:pt x="2258" y="1693"/>
                    </a:lnTo>
                    <a:cubicBezTo>
                      <a:pt x="2258" y="1380"/>
                      <a:pt x="2511" y="1130"/>
                      <a:pt x="2825" y="1130"/>
                    </a:cubicBezTo>
                    <a:close/>
                    <a:moveTo>
                      <a:pt x="11894" y="1130"/>
                    </a:moveTo>
                    <a:cubicBezTo>
                      <a:pt x="12208" y="1130"/>
                      <a:pt x="12461" y="1380"/>
                      <a:pt x="12461" y="1693"/>
                    </a:cubicBezTo>
                    <a:lnTo>
                      <a:pt x="12461" y="2259"/>
                    </a:lnTo>
                    <a:lnTo>
                      <a:pt x="6814" y="2259"/>
                    </a:lnTo>
                    <a:lnTo>
                      <a:pt x="6814" y="1693"/>
                    </a:lnTo>
                    <a:cubicBezTo>
                      <a:pt x="6814" y="1380"/>
                      <a:pt x="7064" y="1130"/>
                      <a:pt x="7378" y="1130"/>
                    </a:cubicBezTo>
                    <a:close/>
                    <a:moveTo>
                      <a:pt x="5083" y="4518"/>
                    </a:moveTo>
                    <a:cubicBezTo>
                      <a:pt x="5586" y="4518"/>
                      <a:pt x="5836" y="5123"/>
                      <a:pt x="5480" y="5481"/>
                    </a:cubicBezTo>
                    <a:cubicBezTo>
                      <a:pt x="5366" y="5596"/>
                      <a:pt x="5225" y="5647"/>
                      <a:pt x="5086" y="5647"/>
                    </a:cubicBezTo>
                    <a:cubicBezTo>
                      <a:pt x="4796" y="5647"/>
                      <a:pt x="4517" y="5422"/>
                      <a:pt x="4517" y="5081"/>
                    </a:cubicBezTo>
                    <a:cubicBezTo>
                      <a:pt x="4517" y="4768"/>
                      <a:pt x="4770" y="4518"/>
                      <a:pt x="5083" y="4518"/>
                    </a:cubicBezTo>
                    <a:close/>
                    <a:moveTo>
                      <a:pt x="2825" y="1"/>
                    </a:moveTo>
                    <a:cubicBezTo>
                      <a:pt x="1888" y="1"/>
                      <a:pt x="1129" y="757"/>
                      <a:pt x="1129" y="1693"/>
                    </a:cubicBezTo>
                    <a:lnTo>
                      <a:pt x="1129" y="2362"/>
                    </a:lnTo>
                    <a:cubicBezTo>
                      <a:pt x="455" y="2600"/>
                      <a:pt x="3" y="3235"/>
                      <a:pt x="0" y="3952"/>
                    </a:cubicBezTo>
                    <a:lnTo>
                      <a:pt x="0" y="4518"/>
                    </a:lnTo>
                    <a:lnTo>
                      <a:pt x="1695" y="4518"/>
                    </a:lnTo>
                    <a:cubicBezTo>
                      <a:pt x="2629" y="4518"/>
                      <a:pt x="3388" y="5274"/>
                      <a:pt x="3388" y="6210"/>
                    </a:cubicBezTo>
                    <a:lnTo>
                      <a:pt x="3388" y="9035"/>
                    </a:lnTo>
                    <a:lnTo>
                      <a:pt x="5742" y="9035"/>
                    </a:lnTo>
                    <a:cubicBezTo>
                      <a:pt x="6016" y="7123"/>
                      <a:pt x="7652" y="5647"/>
                      <a:pt x="9636" y="5647"/>
                    </a:cubicBezTo>
                    <a:cubicBezTo>
                      <a:pt x="11620" y="5647"/>
                      <a:pt x="13256" y="7123"/>
                      <a:pt x="13533" y="9035"/>
                    </a:cubicBezTo>
                    <a:lnTo>
                      <a:pt x="15884" y="9035"/>
                    </a:lnTo>
                    <a:lnTo>
                      <a:pt x="15884" y="6210"/>
                    </a:lnTo>
                    <a:cubicBezTo>
                      <a:pt x="15884" y="5274"/>
                      <a:pt x="16643" y="4518"/>
                      <a:pt x="17580" y="4518"/>
                    </a:cubicBezTo>
                    <a:lnTo>
                      <a:pt x="19272" y="4518"/>
                    </a:lnTo>
                    <a:lnTo>
                      <a:pt x="19272" y="3952"/>
                    </a:lnTo>
                    <a:cubicBezTo>
                      <a:pt x="19272" y="3015"/>
                      <a:pt x="18513" y="2259"/>
                      <a:pt x="17580" y="2259"/>
                    </a:cubicBezTo>
                    <a:lnTo>
                      <a:pt x="13590" y="2259"/>
                    </a:lnTo>
                    <a:lnTo>
                      <a:pt x="13590" y="1693"/>
                    </a:lnTo>
                    <a:cubicBezTo>
                      <a:pt x="13587" y="757"/>
                      <a:pt x="12831" y="1"/>
                      <a:pt x="11894" y="1"/>
                    </a:cubicBezTo>
                    <a:lnTo>
                      <a:pt x="7378" y="1"/>
                    </a:lnTo>
                    <a:cubicBezTo>
                      <a:pt x="6441" y="1"/>
                      <a:pt x="5685" y="757"/>
                      <a:pt x="5685" y="1693"/>
                    </a:cubicBezTo>
                    <a:lnTo>
                      <a:pt x="5685" y="2259"/>
                    </a:lnTo>
                    <a:lnTo>
                      <a:pt x="4517" y="2259"/>
                    </a:lnTo>
                    <a:lnTo>
                      <a:pt x="4517" y="1693"/>
                    </a:lnTo>
                    <a:cubicBezTo>
                      <a:pt x="4517" y="757"/>
                      <a:pt x="3758" y="1"/>
                      <a:pt x="2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1324200" y="385900"/>
                <a:ext cx="56475" cy="1976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7905" extrusionOk="0">
                    <a:moveTo>
                      <a:pt x="567" y="0"/>
                    </a:moveTo>
                    <a:cubicBezTo>
                      <a:pt x="254" y="0"/>
                      <a:pt x="1" y="250"/>
                      <a:pt x="1" y="563"/>
                    </a:cubicBezTo>
                    <a:lnTo>
                      <a:pt x="1" y="7339"/>
                    </a:lnTo>
                    <a:cubicBezTo>
                      <a:pt x="1" y="7652"/>
                      <a:pt x="254" y="7905"/>
                      <a:pt x="567" y="7905"/>
                    </a:cubicBezTo>
                    <a:lnTo>
                      <a:pt x="2259" y="7905"/>
                    </a:lnTo>
                    <a:lnTo>
                      <a:pt x="22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898875" y="385900"/>
                <a:ext cx="56475" cy="1976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7905" extrusionOk="0">
                    <a:moveTo>
                      <a:pt x="0" y="0"/>
                    </a:moveTo>
                    <a:lnTo>
                      <a:pt x="0" y="7905"/>
                    </a:lnTo>
                    <a:lnTo>
                      <a:pt x="1695" y="7905"/>
                    </a:lnTo>
                    <a:cubicBezTo>
                      <a:pt x="2005" y="7905"/>
                      <a:pt x="2258" y="7652"/>
                      <a:pt x="2258" y="7339"/>
                    </a:cubicBezTo>
                    <a:lnTo>
                      <a:pt x="2258" y="563"/>
                    </a:lnTo>
                    <a:cubicBezTo>
                      <a:pt x="2258" y="250"/>
                      <a:pt x="2005" y="0"/>
                      <a:pt x="16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1063650" y="414125"/>
                <a:ext cx="146750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5645" extrusionOk="0">
                    <a:moveTo>
                      <a:pt x="3045" y="1127"/>
                    </a:moveTo>
                    <a:cubicBezTo>
                      <a:pt x="3263" y="1127"/>
                      <a:pt x="3483" y="1169"/>
                      <a:pt x="3692" y="1256"/>
                    </a:cubicBezTo>
                    <a:cubicBezTo>
                      <a:pt x="4325" y="1518"/>
                      <a:pt x="4740" y="2135"/>
                      <a:pt x="4740" y="2822"/>
                    </a:cubicBezTo>
                    <a:cubicBezTo>
                      <a:pt x="4737" y="3758"/>
                      <a:pt x="3981" y="4514"/>
                      <a:pt x="3045" y="4517"/>
                    </a:cubicBezTo>
                    <a:cubicBezTo>
                      <a:pt x="2358" y="4517"/>
                      <a:pt x="1741" y="4102"/>
                      <a:pt x="1479" y="3469"/>
                    </a:cubicBezTo>
                    <a:cubicBezTo>
                      <a:pt x="1217" y="2837"/>
                      <a:pt x="1362" y="2108"/>
                      <a:pt x="1847" y="1623"/>
                    </a:cubicBezTo>
                    <a:cubicBezTo>
                      <a:pt x="2171" y="1299"/>
                      <a:pt x="2604" y="1127"/>
                      <a:pt x="3045" y="1127"/>
                    </a:cubicBezTo>
                    <a:close/>
                    <a:moveTo>
                      <a:pt x="3045" y="0"/>
                    </a:moveTo>
                    <a:cubicBezTo>
                      <a:pt x="1904" y="0"/>
                      <a:pt x="874" y="687"/>
                      <a:pt x="437" y="1741"/>
                    </a:cubicBezTo>
                    <a:cubicBezTo>
                      <a:pt x="1" y="2798"/>
                      <a:pt x="242" y="4011"/>
                      <a:pt x="1049" y="4818"/>
                    </a:cubicBezTo>
                    <a:cubicBezTo>
                      <a:pt x="1588" y="5358"/>
                      <a:pt x="2310" y="5645"/>
                      <a:pt x="3045" y="5645"/>
                    </a:cubicBezTo>
                    <a:cubicBezTo>
                      <a:pt x="3409" y="5645"/>
                      <a:pt x="3776" y="5574"/>
                      <a:pt x="4126" y="5430"/>
                    </a:cubicBezTo>
                    <a:cubicBezTo>
                      <a:pt x="5180" y="4993"/>
                      <a:pt x="5870" y="3963"/>
                      <a:pt x="5870" y="2822"/>
                    </a:cubicBezTo>
                    <a:cubicBezTo>
                      <a:pt x="5867" y="1262"/>
                      <a:pt x="4605" y="0"/>
                      <a:pt x="30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898875" y="498800"/>
                <a:ext cx="481800" cy="1694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6777" extrusionOk="0">
                    <a:moveTo>
                      <a:pt x="3388" y="1"/>
                    </a:moveTo>
                    <a:lnTo>
                      <a:pt x="3388" y="2823"/>
                    </a:lnTo>
                    <a:cubicBezTo>
                      <a:pt x="3388" y="3759"/>
                      <a:pt x="2629" y="4515"/>
                      <a:pt x="1695" y="4518"/>
                    </a:cubicBezTo>
                    <a:lnTo>
                      <a:pt x="0" y="4518"/>
                    </a:lnTo>
                    <a:lnTo>
                      <a:pt x="0" y="5081"/>
                    </a:lnTo>
                    <a:cubicBezTo>
                      <a:pt x="0" y="6017"/>
                      <a:pt x="759" y="6773"/>
                      <a:pt x="1695" y="6776"/>
                    </a:cubicBezTo>
                    <a:lnTo>
                      <a:pt x="17580" y="6776"/>
                    </a:lnTo>
                    <a:cubicBezTo>
                      <a:pt x="18513" y="6773"/>
                      <a:pt x="19272" y="6017"/>
                      <a:pt x="19272" y="5081"/>
                    </a:cubicBezTo>
                    <a:lnTo>
                      <a:pt x="19272" y="4518"/>
                    </a:lnTo>
                    <a:lnTo>
                      <a:pt x="17580" y="4518"/>
                    </a:lnTo>
                    <a:cubicBezTo>
                      <a:pt x="16643" y="4515"/>
                      <a:pt x="15884" y="3759"/>
                      <a:pt x="15884" y="2823"/>
                    </a:cubicBezTo>
                    <a:lnTo>
                      <a:pt x="15884" y="1"/>
                    </a:lnTo>
                    <a:lnTo>
                      <a:pt x="13533" y="1"/>
                    </a:lnTo>
                    <a:cubicBezTo>
                      <a:pt x="13256" y="1910"/>
                      <a:pt x="11620" y="3389"/>
                      <a:pt x="9636" y="3389"/>
                    </a:cubicBezTo>
                    <a:cubicBezTo>
                      <a:pt x="7652" y="3389"/>
                      <a:pt x="6016" y="1910"/>
                      <a:pt x="57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07" name="Google Shape;307;p3"/>
          <p:cNvGrpSpPr/>
          <p:nvPr/>
        </p:nvGrpSpPr>
        <p:grpSpPr>
          <a:xfrm>
            <a:off x="1242250" y="2105864"/>
            <a:ext cx="746700" cy="746700"/>
            <a:chOff x="1242250" y="2099140"/>
            <a:chExt cx="746700" cy="746700"/>
          </a:xfrm>
        </p:grpSpPr>
        <p:grpSp>
          <p:nvGrpSpPr>
            <p:cNvPr id="308" name="Google Shape;308;p3"/>
            <p:cNvGrpSpPr/>
            <p:nvPr/>
          </p:nvGrpSpPr>
          <p:grpSpPr>
            <a:xfrm>
              <a:off x="1242250" y="2099140"/>
              <a:ext cx="746700" cy="746700"/>
              <a:chOff x="1242250" y="2099140"/>
              <a:chExt cx="746700" cy="746700"/>
            </a:xfrm>
          </p:grpSpPr>
          <p:sp>
            <p:nvSpPr>
              <p:cNvPr id="309" name="Google Shape;309;p3"/>
              <p:cNvSpPr/>
              <p:nvPr/>
            </p:nvSpPr>
            <p:spPr>
              <a:xfrm>
                <a:off x="1242250" y="2099140"/>
                <a:ext cx="746700" cy="7467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1315744" y="2172640"/>
                <a:ext cx="599700" cy="599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1" name="Google Shape;311;p3"/>
            <p:cNvGrpSpPr/>
            <p:nvPr/>
          </p:nvGrpSpPr>
          <p:grpSpPr>
            <a:xfrm>
              <a:off x="1431047" y="2288845"/>
              <a:ext cx="366364" cy="367290"/>
              <a:chOff x="-61784125" y="3377700"/>
              <a:chExt cx="316650" cy="317450"/>
            </a:xfrm>
          </p:grpSpPr>
          <p:sp>
            <p:nvSpPr>
              <p:cNvPr id="312" name="Google Shape;312;p3"/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2474" extrusionOk="0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309" extrusionOk="0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3"/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2048" extrusionOk="0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3"/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3"/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3"/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19" name="Google Shape;319;p3"/>
          <p:cNvSpPr txBox="1"/>
          <p:nvPr/>
        </p:nvSpPr>
        <p:spPr>
          <a:xfrm>
            <a:off x="1265702" y="761565"/>
            <a:ext cx="6711849" cy="1240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Shop</a:t>
            </a:r>
            <a:r>
              <a:rPr lang="en-GB">
                <a:solidFill>
                  <a:schemeClr val="accent3"/>
                </a:solidFill>
              </a:rPr>
              <a:t>Rec</a:t>
            </a: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 is a </a:t>
            </a:r>
            <a:r>
              <a:rPr lang="en-GB" sz="14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Computer Vision recommendation system</a:t>
            </a: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, used for in store personalised clothing recommendations.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endParaRPr sz="1400" b="0" i="0" u="none" strike="noStrike" cap="non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Shop</a:t>
            </a:r>
            <a:r>
              <a:rPr lang="en-GB">
                <a:solidFill>
                  <a:schemeClr val="accent3"/>
                </a:solidFill>
              </a:rPr>
              <a:t>Rec </a:t>
            </a: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aims to </a:t>
            </a:r>
            <a:r>
              <a:rPr lang="en-GB" sz="14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personalise</a:t>
            </a: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 customer retail shopping experience, and revitalise in store shopping.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2D7973-98C5-4565-9CD3-8FAEECC71B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05"/>
          <a:stretch/>
        </p:blipFill>
        <p:spPr>
          <a:xfrm>
            <a:off x="2781519" y="1028979"/>
            <a:ext cx="5649231" cy="334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FA12A9-F6A0-44FF-B198-427F8AD3C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- Recommendations</a:t>
            </a:r>
          </a:p>
        </p:txBody>
      </p:sp>
      <p:sp>
        <p:nvSpPr>
          <p:cNvPr id="6" name="Google Shape;532;p15">
            <a:extLst>
              <a:ext uri="{FF2B5EF4-FFF2-40B4-BE49-F238E27FC236}">
                <a16:creationId xmlns:a16="http://schemas.microsoft.com/office/drawing/2014/main" id="{AD59F9F7-6ABA-4248-A10D-7C7183C724F7}"/>
              </a:ext>
            </a:extLst>
          </p:cNvPr>
          <p:cNvSpPr txBox="1"/>
          <p:nvPr/>
        </p:nvSpPr>
        <p:spPr>
          <a:xfrm>
            <a:off x="293912" y="1022746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Example User: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User has requested product recommendations for ‘Dresses’, ‘Skirts’ and ‘Jeans’.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Based on their and similar users’ shopping histories, this returns an assortment of items across multiple stores.</a:t>
            </a:r>
          </a:p>
        </p:txBody>
      </p:sp>
    </p:spTree>
    <p:extLst>
      <p:ext uri="{BB962C8B-B14F-4D97-AF65-F5344CB8AC3E}">
        <p14:creationId xmlns:p14="http://schemas.microsoft.com/office/powerpoint/2010/main" val="104772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6477B5F-DF54-431F-BB84-784156F571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05"/>
          <a:stretch/>
        </p:blipFill>
        <p:spPr>
          <a:xfrm>
            <a:off x="2781519" y="1044010"/>
            <a:ext cx="5649231" cy="334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FA12A9-F6A0-44FF-B198-427F8AD3C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- Recommendations</a:t>
            </a:r>
          </a:p>
        </p:txBody>
      </p:sp>
      <p:sp>
        <p:nvSpPr>
          <p:cNvPr id="6" name="Google Shape;532;p15">
            <a:extLst>
              <a:ext uri="{FF2B5EF4-FFF2-40B4-BE49-F238E27FC236}">
                <a16:creationId xmlns:a16="http://schemas.microsoft.com/office/drawing/2014/main" id="{AD59F9F7-6ABA-4248-A10D-7C7183C724F7}"/>
              </a:ext>
            </a:extLst>
          </p:cNvPr>
          <p:cNvSpPr txBox="1"/>
          <p:nvPr/>
        </p:nvSpPr>
        <p:spPr>
          <a:xfrm>
            <a:off x="293912" y="1022746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Example User: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User has requested shop recommendations for ‘Calvin Klein Women’ and ‘</a:t>
            </a:r>
            <a:r>
              <a:rPr lang="en-GB" sz="1000" dirty="0" err="1">
                <a:solidFill>
                  <a:srgbClr val="434343"/>
                </a:solidFill>
              </a:rPr>
              <a:t>MaxMara</a:t>
            </a:r>
            <a:r>
              <a:rPr lang="en-GB" sz="1000" dirty="0">
                <a:solidFill>
                  <a:srgbClr val="434343"/>
                </a:solidFill>
              </a:rPr>
              <a:t>’.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Based on their and similar users’ shopping histories, this returns an assortment of items across multiple product types.</a:t>
            </a:r>
          </a:p>
        </p:txBody>
      </p:sp>
    </p:spTree>
    <p:extLst>
      <p:ext uri="{BB962C8B-B14F-4D97-AF65-F5344CB8AC3E}">
        <p14:creationId xmlns:p14="http://schemas.microsoft.com/office/powerpoint/2010/main" val="394178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"/>
          <p:cNvSpPr txBox="1">
            <a:spLocks noGrp="1"/>
          </p:cNvSpPr>
          <p:nvPr>
            <p:ph type="title"/>
          </p:nvPr>
        </p:nvSpPr>
        <p:spPr>
          <a:xfrm>
            <a:off x="4572000" y="417153"/>
            <a:ext cx="3852582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OUR MOTIVATION</a:t>
            </a:r>
            <a:endParaRPr/>
          </a:p>
        </p:txBody>
      </p:sp>
      <p:sp>
        <p:nvSpPr>
          <p:cNvPr id="325" name="Google Shape;325;p4"/>
          <p:cNvSpPr txBox="1">
            <a:spLocks noGrp="1"/>
          </p:cNvSpPr>
          <p:nvPr>
            <p:ph type="title" idx="2"/>
          </p:nvPr>
        </p:nvSpPr>
        <p:spPr>
          <a:xfrm>
            <a:off x="4807491" y="998287"/>
            <a:ext cx="3381600" cy="3173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>
                <a:latin typeface="Arial"/>
                <a:ea typeface="Arial"/>
                <a:cs typeface="Arial"/>
                <a:sym typeface="Arial"/>
              </a:rPr>
              <a:t>Undiscovered Opportunity:</a:t>
            </a:r>
            <a:br>
              <a:rPr lang="en-GB" sz="1400" b="1">
                <a:latin typeface="Arial"/>
                <a:ea typeface="Arial"/>
                <a:cs typeface="Arial"/>
                <a:sym typeface="Arial"/>
              </a:rPr>
            </a:br>
            <a:r>
              <a:rPr lang="en-GB" sz="1400">
                <a:latin typeface="Arial"/>
                <a:ea typeface="Arial"/>
                <a:cs typeface="Arial"/>
                <a:sym typeface="Arial"/>
              </a:rPr>
              <a:t>Lack of multi brand / shop recommendation systems.</a:t>
            </a:r>
            <a:br>
              <a:rPr lang="en-GB" sz="1400">
                <a:latin typeface="Arial"/>
                <a:ea typeface="Arial"/>
                <a:cs typeface="Arial"/>
                <a:sym typeface="Arial"/>
              </a:rPr>
            </a:br>
            <a:br>
              <a:rPr lang="en-GB" sz="1400">
                <a:latin typeface="Arial"/>
                <a:ea typeface="Arial"/>
                <a:cs typeface="Arial"/>
                <a:sym typeface="Arial"/>
              </a:rPr>
            </a:br>
            <a:r>
              <a:rPr lang="en-GB" sz="1400">
                <a:latin typeface="Arial"/>
                <a:ea typeface="Arial"/>
                <a:cs typeface="Arial"/>
                <a:sym typeface="Arial"/>
              </a:rPr>
              <a:t>Gap in the market for computer vision.</a:t>
            </a:r>
            <a:br>
              <a:rPr lang="en-GB" sz="1400">
                <a:latin typeface="Arial"/>
                <a:ea typeface="Arial"/>
                <a:cs typeface="Arial"/>
                <a:sym typeface="Arial"/>
              </a:rPr>
            </a:br>
            <a:br>
              <a:rPr lang="en-GB" sz="1400">
                <a:latin typeface="Arial"/>
                <a:ea typeface="Arial"/>
                <a:cs typeface="Arial"/>
                <a:sym typeface="Arial"/>
              </a:rPr>
            </a:br>
            <a:r>
              <a:rPr lang="en-GB" sz="1400" b="1">
                <a:latin typeface="Arial"/>
                <a:ea typeface="Arial"/>
                <a:cs typeface="Arial"/>
                <a:sym typeface="Arial"/>
              </a:rPr>
              <a:t>Multiple Benefits:</a:t>
            </a:r>
            <a:br>
              <a:rPr lang="en-GB" sz="1400" b="1">
                <a:latin typeface="Arial"/>
                <a:ea typeface="Arial"/>
                <a:cs typeface="Arial"/>
                <a:sym typeface="Arial"/>
              </a:rPr>
            </a:br>
            <a:r>
              <a:rPr lang="en-GB" sz="1400">
                <a:latin typeface="Arial"/>
                <a:ea typeface="Arial"/>
                <a:cs typeface="Arial"/>
                <a:sym typeface="Arial"/>
              </a:rPr>
              <a:t>Customers, Shops and Shopping Centres will all benefit from innovation.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6" name="Google Shape;326;p4"/>
          <p:cNvPicPr preferRelativeResize="0"/>
          <p:nvPr/>
        </p:nvPicPr>
        <p:blipFill rotWithShape="1">
          <a:blip r:embed="rId3">
            <a:alphaModFix/>
          </a:blip>
          <a:srcRect l="18766"/>
          <a:stretch/>
        </p:blipFill>
        <p:spPr>
          <a:xfrm>
            <a:off x="-10" y="419307"/>
            <a:ext cx="4572010" cy="3752124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"/>
          <p:cNvSpPr txBox="1"/>
          <p:nvPr/>
        </p:nvSpPr>
        <p:spPr>
          <a:xfrm>
            <a:off x="4807491" y="998288"/>
            <a:ext cx="3381600" cy="3173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Undiscovered Opportunity:</a:t>
            </a:r>
            <a:br>
              <a:rPr lang="en-GB" sz="1400" b="1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 b="0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Lack of multi brand / shop recommendation systems.</a:t>
            </a:r>
            <a:br>
              <a:rPr lang="en-GB" sz="1400" b="0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GB" sz="1400" b="0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 b="0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Gap in the market for computer vision.</a:t>
            </a:r>
            <a:br>
              <a:rPr lang="en-GB" sz="1400" b="0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GB" sz="1400" b="0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 b="1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Multiple Benefits:</a:t>
            </a:r>
            <a:br>
              <a:rPr lang="en-GB" sz="1400" b="1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 b="0" i="0" u="none" strike="noStrike" cap="none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Customers, Shops and Shopping Centres will all benefit from innovation.</a:t>
            </a:r>
            <a:endParaRPr sz="1400" b="1" i="0" u="none" strike="noStrike" cap="none" dirty="0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"/>
          <p:cNvSpPr txBox="1">
            <a:spLocks noGrp="1"/>
          </p:cNvSpPr>
          <p:nvPr>
            <p:ph type="title"/>
          </p:nvPr>
        </p:nvSpPr>
        <p:spPr>
          <a:xfrm>
            <a:off x="743484" y="278003"/>
            <a:ext cx="3827030" cy="432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BENEFITS</a:t>
            </a:r>
            <a:endParaRPr/>
          </a:p>
        </p:txBody>
      </p:sp>
      <p:sp>
        <p:nvSpPr>
          <p:cNvPr id="352" name="Google Shape;352;p6"/>
          <p:cNvSpPr txBox="1"/>
          <p:nvPr/>
        </p:nvSpPr>
        <p:spPr>
          <a:xfrm>
            <a:off x="2741285" y="1031396"/>
            <a:ext cx="26433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6"/>
          <p:cNvSpPr txBox="1"/>
          <p:nvPr/>
        </p:nvSpPr>
        <p:spPr>
          <a:xfrm>
            <a:off x="5223175" y="3597063"/>
            <a:ext cx="26433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4" name="Google Shape;354;p6"/>
          <p:cNvCxnSpPr>
            <a:stCxn id="355" idx="6"/>
            <a:endCxn id="356" idx="1"/>
          </p:cNvCxnSpPr>
          <p:nvPr/>
        </p:nvCxnSpPr>
        <p:spPr>
          <a:xfrm rot="10800000" flipH="1">
            <a:off x="1930296" y="1458771"/>
            <a:ext cx="765900" cy="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7" name="Google Shape;357;p6"/>
          <p:cNvCxnSpPr>
            <a:stCxn id="358" idx="6"/>
            <a:endCxn id="359" idx="1"/>
          </p:cNvCxnSpPr>
          <p:nvPr/>
        </p:nvCxnSpPr>
        <p:spPr>
          <a:xfrm>
            <a:off x="1930296" y="4112104"/>
            <a:ext cx="7659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60" name="Google Shape;360;p6"/>
          <p:cNvGrpSpPr/>
          <p:nvPr/>
        </p:nvGrpSpPr>
        <p:grpSpPr>
          <a:xfrm>
            <a:off x="990396" y="3642154"/>
            <a:ext cx="939900" cy="939900"/>
            <a:chOff x="967807" y="3490902"/>
            <a:chExt cx="939900" cy="939900"/>
          </a:xfrm>
        </p:grpSpPr>
        <p:grpSp>
          <p:nvGrpSpPr>
            <p:cNvPr id="361" name="Google Shape;361;p6"/>
            <p:cNvGrpSpPr/>
            <p:nvPr/>
          </p:nvGrpSpPr>
          <p:grpSpPr>
            <a:xfrm>
              <a:off x="967807" y="3490902"/>
              <a:ext cx="939900" cy="939900"/>
              <a:chOff x="3636650" y="3659513"/>
              <a:chExt cx="939900" cy="939900"/>
            </a:xfrm>
          </p:grpSpPr>
          <p:sp>
            <p:nvSpPr>
              <p:cNvPr id="358" name="Google Shape;358;p6"/>
              <p:cNvSpPr/>
              <p:nvPr/>
            </p:nvSpPr>
            <p:spPr>
              <a:xfrm>
                <a:off x="3636650" y="3659513"/>
                <a:ext cx="939900" cy="939900"/>
              </a:xfrm>
              <a:prstGeom prst="ellipse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6"/>
              <p:cNvSpPr/>
              <p:nvPr/>
            </p:nvSpPr>
            <p:spPr>
              <a:xfrm>
                <a:off x="3723650" y="3746513"/>
                <a:ext cx="765900" cy="765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3" name="Google Shape;363;p6"/>
            <p:cNvGrpSpPr/>
            <p:nvPr/>
          </p:nvGrpSpPr>
          <p:grpSpPr>
            <a:xfrm>
              <a:off x="1273505" y="3780852"/>
              <a:ext cx="360000" cy="359998"/>
              <a:chOff x="6689054" y="3524321"/>
              <a:chExt cx="261428" cy="233221"/>
            </a:xfrm>
          </p:grpSpPr>
          <p:sp>
            <p:nvSpPr>
              <p:cNvPr id="364" name="Google Shape;364;p6"/>
              <p:cNvSpPr/>
              <p:nvPr/>
            </p:nvSpPr>
            <p:spPr>
              <a:xfrm>
                <a:off x="6751079" y="3685065"/>
                <a:ext cx="44686" cy="2444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884" extrusionOk="0">
                    <a:moveTo>
                      <a:pt x="884" y="0"/>
                    </a:moveTo>
                    <a:lnTo>
                      <a:pt x="1" y="884"/>
                    </a:lnTo>
                    <a:lnTo>
                      <a:pt x="1615" y="884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6"/>
              <p:cNvSpPr/>
              <p:nvPr/>
            </p:nvSpPr>
            <p:spPr>
              <a:xfrm>
                <a:off x="6708577" y="3629732"/>
                <a:ext cx="222381" cy="127810"/>
              </a:xfrm>
              <a:custGeom>
                <a:avLst/>
                <a:gdLst/>
                <a:ahLst/>
                <a:cxnLst/>
                <a:rect l="l" t="t" r="r" b="b"/>
                <a:pathLst>
                  <a:path w="8042" h="4622" extrusionOk="0">
                    <a:moveTo>
                      <a:pt x="1018" y="0"/>
                    </a:moveTo>
                    <a:cubicBezTo>
                      <a:pt x="783" y="294"/>
                      <a:pt x="421" y="485"/>
                      <a:pt x="17" y="485"/>
                    </a:cubicBezTo>
                    <a:lnTo>
                      <a:pt x="0" y="485"/>
                    </a:lnTo>
                    <a:lnTo>
                      <a:pt x="0" y="1447"/>
                    </a:lnTo>
                    <a:lnTo>
                      <a:pt x="3706" y="1447"/>
                    </a:lnTo>
                    <a:lnTo>
                      <a:pt x="3706" y="3438"/>
                    </a:lnTo>
                    <a:lnTo>
                      <a:pt x="0" y="3438"/>
                    </a:lnTo>
                    <a:lnTo>
                      <a:pt x="0" y="4622"/>
                    </a:lnTo>
                    <a:lnTo>
                      <a:pt x="4728" y="4622"/>
                    </a:lnTo>
                    <a:lnTo>
                      <a:pt x="4728" y="1447"/>
                    </a:lnTo>
                    <a:lnTo>
                      <a:pt x="6662" y="1447"/>
                    </a:lnTo>
                    <a:lnTo>
                      <a:pt x="6662" y="4622"/>
                    </a:lnTo>
                    <a:lnTo>
                      <a:pt x="8041" y="4622"/>
                    </a:lnTo>
                    <a:lnTo>
                      <a:pt x="8041" y="485"/>
                    </a:lnTo>
                    <a:lnTo>
                      <a:pt x="8025" y="485"/>
                    </a:lnTo>
                    <a:cubicBezTo>
                      <a:pt x="7619" y="485"/>
                      <a:pt x="7258" y="294"/>
                      <a:pt x="7023" y="0"/>
                    </a:cubicBezTo>
                    <a:cubicBezTo>
                      <a:pt x="6789" y="294"/>
                      <a:pt x="6428" y="485"/>
                      <a:pt x="6022" y="485"/>
                    </a:cubicBezTo>
                    <a:cubicBezTo>
                      <a:pt x="5617" y="485"/>
                      <a:pt x="5255" y="294"/>
                      <a:pt x="5022" y="0"/>
                    </a:cubicBezTo>
                    <a:cubicBezTo>
                      <a:pt x="4787" y="294"/>
                      <a:pt x="4425" y="485"/>
                      <a:pt x="4021" y="485"/>
                    </a:cubicBezTo>
                    <a:cubicBezTo>
                      <a:pt x="3616" y="485"/>
                      <a:pt x="3254" y="294"/>
                      <a:pt x="3019" y="0"/>
                    </a:cubicBezTo>
                    <a:cubicBezTo>
                      <a:pt x="2786" y="294"/>
                      <a:pt x="2424" y="485"/>
                      <a:pt x="2018" y="485"/>
                    </a:cubicBezTo>
                    <a:cubicBezTo>
                      <a:pt x="1613" y="485"/>
                      <a:pt x="1251" y="294"/>
                      <a:pt x="10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6"/>
              <p:cNvSpPr/>
              <p:nvPr/>
            </p:nvSpPr>
            <p:spPr>
              <a:xfrm>
                <a:off x="6708577" y="3685065"/>
                <a:ext cx="45322" cy="24445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884" extrusionOk="0">
                    <a:moveTo>
                      <a:pt x="0" y="0"/>
                    </a:moveTo>
                    <a:lnTo>
                      <a:pt x="0" y="884"/>
                    </a:lnTo>
                    <a:lnTo>
                      <a:pt x="754" y="884"/>
                    </a:ln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6"/>
              <p:cNvSpPr/>
              <p:nvPr/>
            </p:nvSpPr>
            <p:spPr>
              <a:xfrm>
                <a:off x="6708577" y="3524321"/>
                <a:ext cx="222381" cy="17034"/>
              </a:xfrm>
              <a:custGeom>
                <a:avLst/>
                <a:gdLst/>
                <a:ahLst/>
                <a:cxnLst/>
                <a:rect l="l" t="t" r="r" b="b"/>
                <a:pathLst>
                  <a:path w="8042" h="616" extrusionOk="0">
                    <a:moveTo>
                      <a:pt x="0" y="0"/>
                    </a:moveTo>
                    <a:lnTo>
                      <a:pt x="0" y="616"/>
                    </a:lnTo>
                    <a:lnTo>
                      <a:pt x="8041" y="616"/>
                    </a:lnTo>
                    <a:lnTo>
                      <a:pt x="80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6"/>
              <p:cNvSpPr/>
              <p:nvPr/>
            </p:nvSpPr>
            <p:spPr>
              <a:xfrm>
                <a:off x="6854638" y="3685065"/>
                <a:ext cx="22841" cy="72477"/>
              </a:xfrm>
              <a:custGeom>
                <a:avLst/>
                <a:gdLst/>
                <a:ahLst/>
                <a:cxnLst/>
                <a:rect l="l" t="t" r="r" b="b"/>
                <a:pathLst>
                  <a:path w="826" h="2621" extrusionOk="0">
                    <a:moveTo>
                      <a:pt x="0" y="0"/>
                    </a:moveTo>
                    <a:lnTo>
                      <a:pt x="0" y="2621"/>
                    </a:lnTo>
                    <a:lnTo>
                      <a:pt x="826" y="2621"/>
                    </a:lnTo>
                    <a:lnTo>
                      <a:pt x="8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6"/>
              <p:cNvSpPr/>
              <p:nvPr/>
            </p:nvSpPr>
            <p:spPr>
              <a:xfrm>
                <a:off x="6690575" y="3556646"/>
                <a:ext cx="258385" cy="34704"/>
              </a:xfrm>
              <a:custGeom>
                <a:avLst/>
                <a:gdLst/>
                <a:ahLst/>
                <a:cxnLst/>
                <a:rect l="l" t="t" r="r" b="b"/>
                <a:pathLst>
                  <a:path w="9344" h="1255" extrusionOk="0">
                    <a:moveTo>
                      <a:pt x="634" y="1"/>
                    </a:moveTo>
                    <a:lnTo>
                      <a:pt x="0" y="1255"/>
                    </a:lnTo>
                    <a:lnTo>
                      <a:pt x="9343" y="1255"/>
                    </a:lnTo>
                    <a:lnTo>
                      <a:pt x="87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6"/>
              <p:cNvSpPr/>
              <p:nvPr/>
            </p:nvSpPr>
            <p:spPr>
              <a:xfrm>
                <a:off x="6689054" y="3609020"/>
                <a:ext cx="39958" cy="18804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680" extrusionOk="0">
                    <a:moveTo>
                      <a:pt x="0" y="0"/>
                    </a:moveTo>
                    <a:cubicBezTo>
                      <a:pt x="24" y="378"/>
                      <a:pt x="339" y="680"/>
                      <a:pt x="723" y="680"/>
                    </a:cubicBezTo>
                    <a:cubicBezTo>
                      <a:pt x="1107" y="680"/>
                      <a:pt x="1423" y="378"/>
                      <a:pt x="1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6"/>
              <p:cNvSpPr/>
              <p:nvPr/>
            </p:nvSpPr>
            <p:spPr>
              <a:xfrm>
                <a:off x="6744387" y="3609020"/>
                <a:ext cx="40013" cy="18804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680" extrusionOk="0">
                    <a:moveTo>
                      <a:pt x="1" y="0"/>
                    </a:moveTo>
                    <a:cubicBezTo>
                      <a:pt x="24" y="378"/>
                      <a:pt x="340" y="680"/>
                      <a:pt x="724" y="680"/>
                    </a:cubicBezTo>
                    <a:cubicBezTo>
                      <a:pt x="1107" y="680"/>
                      <a:pt x="1423" y="380"/>
                      <a:pt x="1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6"/>
              <p:cNvSpPr/>
              <p:nvPr/>
            </p:nvSpPr>
            <p:spPr>
              <a:xfrm>
                <a:off x="6799775" y="3609020"/>
                <a:ext cx="39958" cy="18804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680" extrusionOk="0">
                    <a:moveTo>
                      <a:pt x="0" y="0"/>
                    </a:moveTo>
                    <a:cubicBezTo>
                      <a:pt x="24" y="378"/>
                      <a:pt x="339" y="680"/>
                      <a:pt x="723" y="680"/>
                    </a:cubicBezTo>
                    <a:cubicBezTo>
                      <a:pt x="1107" y="680"/>
                      <a:pt x="1421" y="378"/>
                      <a:pt x="1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6"/>
              <p:cNvSpPr/>
              <p:nvPr/>
            </p:nvSpPr>
            <p:spPr>
              <a:xfrm>
                <a:off x="6855108" y="3609020"/>
                <a:ext cx="40013" cy="18804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680" extrusionOk="0">
                    <a:moveTo>
                      <a:pt x="1" y="0"/>
                    </a:moveTo>
                    <a:cubicBezTo>
                      <a:pt x="24" y="378"/>
                      <a:pt x="339" y="680"/>
                      <a:pt x="723" y="680"/>
                    </a:cubicBezTo>
                    <a:cubicBezTo>
                      <a:pt x="1107" y="680"/>
                      <a:pt x="1423" y="378"/>
                      <a:pt x="1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6"/>
              <p:cNvSpPr/>
              <p:nvPr/>
            </p:nvSpPr>
            <p:spPr>
              <a:xfrm>
                <a:off x="6910496" y="3609020"/>
                <a:ext cx="39986" cy="18804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680" extrusionOk="0">
                    <a:moveTo>
                      <a:pt x="1" y="0"/>
                    </a:moveTo>
                    <a:cubicBezTo>
                      <a:pt x="24" y="378"/>
                      <a:pt x="339" y="680"/>
                      <a:pt x="723" y="680"/>
                    </a:cubicBezTo>
                    <a:cubicBezTo>
                      <a:pt x="1107" y="680"/>
                      <a:pt x="1421" y="378"/>
                      <a:pt x="1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75" name="Google Shape;375;p6"/>
          <p:cNvGrpSpPr/>
          <p:nvPr/>
        </p:nvGrpSpPr>
        <p:grpSpPr>
          <a:xfrm>
            <a:off x="990396" y="989121"/>
            <a:ext cx="939900" cy="939900"/>
            <a:chOff x="1012985" y="989121"/>
            <a:chExt cx="939900" cy="939900"/>
          </a:xfrm>
        </p:grpSpPr>
        <p:sp>
          <p:nvSpPr>
            <p:cNvPr id="355" name="Google Shape;355;p6"/>
            <p:cNvSpPr/>
            <p:nvPr/>
          </p:nvSpPr>
          <p:spPr>
            <a:xfrm>
              <a:off x="1012985" y="989121"/>
              <a:ext cx="939900" cy="9399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6"/>
            <p:cNvSpPr/>
            <p:nvPr/>
          </p:nvSpPr>
          <p:spPr>
            <a:xfrm>
              <a:off x="1099985" y="1076121"/>
              <a:ext cx="765900" cy="76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7" name="Google Shape;377;p6"/>
            <p:cNvGrpSpPr/>
            <p:nvPr/>
          </p:nvGrpSpPr>
          <p:grpSpPr>
            <a:xfrm>
              <a:off x="1300605" y="1267435"/>
              <a:ext cx="358099" cy="358099"/>
              <a:chOff x="-57568775" y="3198925"/>
              <a:chExt cx="318225" cy="318225"/>
            </a:xfrm>
          </p:grpSpPr>
          <p:sp>
            <p:nvSpPr>
              <p:cNvPr id="378" name="Google Shape;378;p6"/>
              <p:cNvSpPr/>
              <p:nvPr/>
            </p:nvSpPr>
            <p:spPr>
              <a:xfrm>
                <a:off x="-57530950" y="3373775"/>
                <a:ext cx="18125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584" extrusionOk="0">
                    <a:moveTo>
                      <a:pt x="725" y="0"/>
                    </a:moveTo>
                    <a:cubicBezTo>
                      <a:pt x="315" y="284"/>
                      <a:pt x="0" y="725"/>
                      <a:pt x="0" y="1261"/>
                    </a:cubicBezTo>
                    <a:lnTo>
                      <a:pt x="0" y="1324"/>
                    </a:lnTo>
                    <a:cubicBezTo>
                      <a:pt x="0" y="1859"/>
                      <a:pt x="315" y="2332"/>
                      <a:pt x="725" y="2584"/>
                    </a:cubicBezTo>
                    <a:lnTo>
                      <a:pt x="725" y="1576"/>
                    </a:lnTo>
                    <a:lnTo>
                      <a:pt x="7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6"/>
              <p:cNvSpPr/>
              <p:nvPr/>
            </p:nvSpPr>
            <p:spPr>
              <a:xfrm>
                <a:off x="-57568775" y="3406850"/>
                <a:ext cx="9927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4412" extrusionOk="0">
                    <a:moveTo>
                      <a:pt x="757" y="1"/>
                    </a:moveTo>
                    <a:cubicBezTo>
                      <a:pt x="285" y="473"/>
                      <a:pt x="1" y="1103"/>
                      <a:pt x="1" y="1796"/>
                    </a:cubicBezTo>
                    <a:cubicBezTo>
                      <a:pt x="1" y="3246"/>
                      <a:pt x="1198" y="4411"/>
                      <a:pt x="2616" y="4411"/>
                    </a:cubicBezTo>
                    <a:cubicBezTo>
                      <a:pt x="3120" y="4411"/>
                      <a:pt x="3561" y="4254"/>
                      <a:pt x="3971" y="4002"/>
                    </a:cubicBezTo>
                    <a:cubicBezTo>
                      <a:pt x="3435" y="3561"/>
                      <a:pt x="2994" y="2962"/>
                      <a:pt x="2710" y="2363"/>
                    </a:cubicBezTo>
                    <a:lnTo>
                      <a:pt x="1891" y="1891"/>
                    </a:lnTo>
                    <a:cubicBezTo>
                      <a:pt x="1230" y="1481"/>
                      <a:pt x="789" y="788"/>
                      <a:pt x="7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6"/>
              <p:cNvSpPr/>
              <p:nvPr/>
            </p:nvSpPr>
            <p:spPr>
              <a:xfrm>
                <a:off x="-57494725" y="3254850"/>
                <a:ext cx="207175" cy="262300"/>
              </a:xfrm>
              <a:custGeom>
                <a:avLst/>
                <a:gdLst/>
                <a:ahLst/>
                <a:cxnLst/>
                <a:rect l="l" t="t" r="r" b="b"/>
                <a:pathLst>
                  <a:path w="8287" h="10492" extrusionOk="0">
                    <a:moveTo>
                      <a:pt x="2647" y="5293"/>
                    </a:moveTo>
                    <a:cubicBezTo>
                      <a:pt x="2836" y="5293"/>
                      <a:pt x="2993" y="5451"/>
                      <a:pt x="2993" y="5640"/>
                    </a:cubicBezTo>
                    <a:cubicBezTo>
                      <a:pt x="2993" y="5829"/>
                      <a:pt x="2836" y="5986"/>
                      <a:pt x="2647" y="5986"/>
                    </a:cubicBezTo>
                    <a:cubicBezTo>
                      <a:pt x="2628" y="5989"/>
                      <a:pt x="2609" y="5990"/>
                      <a:pt x="2592" y="5990"/>
                    </a:cubicBezTo>
                    <a:cubicBezTo>
                      <a:pt x="2400" y="5990"/>
                      <a:pt x="2269" y="5841"/>
                      <a:pt x="2269" y="5640"/>
                    </a:cubicBezTo>
                    <a:cubicBezTo>
                      <a:pt x="2269" y="5451"/>
                      <a:pt x="2426" y="5293"/>
                      <a:pt x="2647" y="5293"/>
                    </a:cubicBezTo>
                    <a:close/>
                    <a:moveTo>
                      <a:pt x="5640" y="5324"/>
                    </a:moveTo>
                    <a:cubicBezTo>
                      <a:pt x="5829" y="5324"/>
                      <a:pt x="5986" y="5482"/>
                      <a:pt x="5986" y="5671"/>
                    </a:cubicBezTo>
                    <a:cubicBezTo>
                      <a:pt x="6018" y="5860"/>
                      <a:pt x="5860" y="6018"/>
                      <a:pt x="5640" y="6018"/>
                    </a:cubicBezTo>
                    <a:cubicBezTo>
                      <a:pt x="5419" y="6018"/>
                      <a:pt x="5262" y="5860"/>
                      <a:pt x="5262" y="5671"/>
                    </a:cubicBezTo>
                    <a:cubicBezTo>
                      <a:pt x="5262" y="5482"/>
                      <a:pt x="5419" y="5324"/>
                      <a:pt x="5640" y="5324"/>
                    </a:cubicBezTo>
                    <a:close/>
                    <a:moveTo>
                      <a:pt x="5191" y="7845"/>
                    </a:moveTo>
                    <a:cubicBezTo>
                      <a:pt x="5285" y="7845"/>
                      <a:pt x="5372" y="7876"/>
                      <a:pt x="5419" y="7939"/>
                    </a:cubicBezTo>
                    <a:cubicBezTo>
                      <a:pt x="5640" y="8065"/>
                      <a:pt x="5640" y="8317"/>
                      <a:pt x="5482" y="8475"/>
                    </a:cubicBezTo>
                    <a:cubicBezTo>
                      <a:pt x="5104" y="8822"/>
                      <a:pt x="4632" y="9011"/>
                      <a:pt x="4128" y="9011"/>
                    </a:cubicBezTo>
                    <a:cubicBezTo>
                      <a:pt x="3624" y="9011"/>
                      <a:pt x="3151" y="8822"/>
                      <a:pt x="2836" y="8475"/>
                    </a:cubicBezTo>
                    <a:cubicBezTo>
                      <a:pt x="2678" y="8317"/>
                      <a:pt x="2678" y="8065"/>
                      <a:pt x="2836" y="7939"/>
                    </a:cubicBezTo>
                    <a:cubicBezTo>
                      <a:pt x="2915" y="7876"/>
                      <a:pt x="3009" y="7845"/>
                      <a:pt x="3100" y="7845"/>
                    </a:cubicBezTo>
                    <a:cubicBezTo>
                      <a:pt x="3190" y="7845"/>
                      <a:pt x="3277" y="7876"/>
                      <a:pt x="3340" y="7939"/>
                    </a:cubicBezTo>
                    <a:cubicBezTo>
                      <a:pt x="3561" y="8160"/>
                      <a:pt x="3844" y="8270"/>
                      <a:pt x="4128" y="8270"/>
                    </a:cubicBezTo>
                    <a:cubicBezTo>
                      <a:pt x="4411" y="8270"/>
                      <a:pt x="4695" y="8160"/>
                      <a:pt x="4915" y="7939"/>
                    </a:cubicBezTo>
                    <a:cubicBezTo>
                      <a:pt x="4994" y="7876"/>
                      <a:pt x="5096" y="7845"/>
                      <a:pt x="5191" y="7845"/>
                    </a:cubicBezTo>
                    <a:close/>
                    <a:moveTo>
                      <a:pt x="1796" y="0"/>
                    </a:moveTo>
                    <a:cubicBezTo>
                      <a:pt x="1670" y="126"/>
                      <a:pt x="1135" y="504"/>
                      <a:pt x="1072" y="630"/>
                    </a:cubicBezTo>
                    <a:cubicBezTo>
                      <a:pt x="442" y="1260"/>
                      <a:pt x="0" y="2363"/>
                      <a:pt x="0" y="3403"/>
                    </a:cubicBezTo>
                    <a:lnTo>
                      <a:pt x="0" y="6396"/>
                    </a:lnTo>
                    <a:cubicBezTo>
                      <a:pt x="0" y="8632"/>
                      <a:pt x="1859" y="10491"/>
                      <a:pt x="4128" y="10491"/>
                    </a:cubicBezTo>
                    <a:cubicBezTo>
                      <a:pt x="6427" y="10491"/>
                      <a:pt x="8286" y="8632"/>
                      <a:pt x="8286" y="6396"/>
                    </a:cubicBezTo>
                    <a:lnTo>
                      <a:pt x="8286" y="4505"/>
                    </a:lnTo>
                    <a:cubicBezTo>
                      <a:pt x="8157" y="4513"/>
                      <a:pt x="8028" y="4517"/>
                      <a:pt x="7899" y="4517"/>
                    </a:cubicBezTo>
                    <a:cubicBezTo>
                      <a:pt x="6396" y="4517"/>
                      <a:pt x="4939" y="4009"/>
                      <a:pt x="3750" y="2993"/>
                    </a:cubicBezTo>
                    <a:cubicBezTo>
                      <a:pt x="2804" y="2206"/>
                      <a:pt x="2174" y="1103"/>
                      <a:pt x="17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6"/>
              <p:cNvSpPr/>
              <p:nvPr/>
            </p:nvSpPr>
            <p:spPr>
              <a:xfrm>
                <a:off x="-57269475" y="3372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1" y="1"/>
                    </a:moveTo>
                    <a:lnTo>
                      <a:pt x="1" y="2553"/>
                    </a:lnTo>
                    <a:cubicBezTo>
                      <a:pt x="442" y="2301"/>
                      <a:pt x="757" y="1828"/>
                      <a:pt x="757" y="1261"/>
                    </a:cubicBezTo>
                    <a:cubicBezTo>
                      <a:pt x="757" y="757"/>
                      <a:pt x="473" y="284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6"/>
              <p:cNvSpPr/>
              <p:nvPr/>
            </p:nvSpPr>
            <p:spPr>
              <a:xfrm>
                <a:off x="-57436450" y="3198925"/>
                <a:ext cx="185900" cy="1544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6176" extrusionOk="0">
                    <a:moveTo>
                      <a:pt x="1828" y="0"/>
                    </a:moveTo>
                    <a:cubicBezTo>
                      <a:pt x="1198" y="0"/>
                      <a:pt x="568" y="126"/>
                      <a:pt x="1" y="315"/>
                    </a:cubicBezTo>
                    <a:cubicBezTo>
                      <a:pt x="1" y="977"/>
                      <a:pt x="127" y="1639"/>
                      <a:pt x="316" y="2237"/>
                    </a:cubicBezTo>
                    <a:cubicBezTo>
                      <a:pt x="631" y="3151"/>
                      <a:pt x="1167" y="3970"/>
                      <a:pt x="1923" y="4600"/>
                    </a:cubicBezTo>
                    <a:cubicBezTo>
                      <a:pt x="2710" y="5262"/>
                      <a:pt x="3655" y="5734"/>
                      <a:pt x="4632" y="5892"/>
                    </a:cubicBezTo>
                    <a:cubicBezTo>
                      <a:pt x="5073" y="5976"/>
                      <a:pt x="5262" y="5976"/>
                      <a:pt x="5507" y="5976"/>
                    </a:cubicBezTo>
                    <a:lnTo>
                      <a:pt x="5507" y="5976"/>
                    </a:lnTo>
                    <a:cubicBezTo>
                      <a:pt x="5630" y="5976"/>
                      <a:pt x="5766" y="5976"/>
                      <a:pt x="5955" y="5986"/>
                    </a:cubicBezTo>
                    <a:lnTo>
                      <a:pt x="6680" y="5986"/>
                    </a:lnTo>
                    <a:cubicBezTo>
                      <a:pt x="6963" y="5986"/>
                      <a:pt x="7215" y="6049"/>
                      <a:pt x="7436" y="6175"/>
                    </a:cubicBezTo>
                    <a:lnTo>
                      <a:pt x="7436" y="5671"/>
                    </a:lnTo>
                    <a:lnTo>
                      <a:pt x="7436" y="5640"/>
                    </a:lnTo>
                    <a:cubicBezTo>
                      <a:pt x="7436" y="2552"/>
                      <a:pt x="4916" y="0"/>
                      <a:pt x="1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6"/>
              <p:cNvSpPr/>
              <p:nvPr/>
            </p:nvSpPr>
            <p:spPr>
              <a:xfrm>
                <a:off x="-57532525" y="3215450"/>
                <a:ext cx="77975" cy="148900"/>
              </a:xfrm>
              <a:custGeom>
                <a:avLst/>
                <a:gdLst/>
                <a:ahLst/>
                <a:cxnLst/>
                <a:rect l="l" t="t" r="r" b="b"/>
                <a:pathLst>
                  <a:path w="3119" h="5956" extrusionOk="0">
                    <a:moveTo>
                      <a:pt x="3056" y="1"/>
                    </a:moveTo>
                    <a:cubicBezTo>
                      <a:pt x="1260" y="946"/>
                      <a:pt x="0" y="2836"/>
                      <a:pt x="0" y="5010"/>
                    </a:cubicBezTo>
                    <a:lnTo>
                      <a:pt x="0" y="5199"/>
                    </a:lnTo>
                    <a:lnTo>
                      <a:pt x="0" y="5955"/>
                    </a:lnTo>
                    <a:lnTo>
                      <a:pt x="63" y="5955"/>
                    </a:lnTo>
                    <a:cubicBezTo>
                      <a:pt x="158" y="5829"/>
                      <a:pt x="284" y="5766"/>
                      <a:pt x="410" y="5672"/>
                    </a:cubicBezTo>
                    <a:lnTo>
                      <a:pt x="788" y="5451"/>
                    </a:lnTo>
                    <a:lnTo>
                      <a:pt x="788" y="4601"/>
                    </a:lnTo>
                    <a:cubicBezTo>
                      <a:pt x="914" y="3088"/>
                      <a:pt x="1828" y="1576"/>
                      <a:pt x="3119" y="789"/>
                    </a:cubicBezTo>
                    <a:cubicBezTo>
                      <a:pt x="3088" y="505"/>
                      <a:pt x="3056" y="253"/>
                      <a:pt x="30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84" name="Google Shape;384;p6"/>
          <p:cNvGrpSpPr/>
          <p:nvPr/>
        </p:nvGrpSpPr>
        <p:grpSpPr>
          <a:xfrm>
            <a:off x="990396" y="2305051"/>
            <a:ext cx="939900" cy="939900"/>
            <a:chOff x="1012985" y="2236670"/>
            <a:chExt cx="939900" cy="939900"/>
          </a:xfrm>
        </p:grpSpPr>
        <p:grpSp>
          <p:nvGrpSpPr>
            <p:cNvPr id="385" name="Google Shape;385;p6"/>
            <p:cNvGrpSpPr/>
            <p:nvPr/>
          </p:nvGrpSpPr>
          <p:grpSpPr>
            <a:xfrm>
              <a:off x="1012985" y="2236670"/>
              <a:ext cx="939900" cy="939900"/>
              <a:chOff x="4567475" y="2539963"/>
              <a:chExt cx="939900" cy="939900"/>
            </a:xfrm>
          </p:grpSpPr>
          <p:sp>
            <p:nvSpPr>
              <p:cNvPr id="386" name="Google Shape;386;p6"/>
              <p:cNvSpPr/>
              <p:nvPr/>
            </p:nvSpPr>
            <p:spPr>
              <a:xfrm>
                <a:off x="4567475" y="2539963"/>
                <a:ext cx="939900" cy="939900"/>
              </a:xfrm>
              <a:prstGeom prst="ellipse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6"/>
              <p:cNvSpPr/>
              <p:nvPr/>
            </p:nvSpPr>
            <p:spPr>
              <a:xfrm>
                <a:off x="4654475" y="2626963"/>
                <a:ext cx="765900" cy="765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8" name="Google Shape;388;p6"/>
            <p:cNvGrpSpPr/>
            <p:nvPr/>
          </p:nvGrpSpPr>
          <p:grpSpPr>
            <a:xfrm>
              <a:off x="1325439" y="2531872"/>
              <a:ext cx="323998" cy="324000"/>
              <a:chOff x="6023069" y="3142604"/>
              <a:chExt cx="231728" cy="261400"/>
            </a:xfrm>
          </p:grpSpPr>
          <p:sp>
            <p:nvSpPr>
              <p:cNvPr id="389" name="Google Shape;389;p6"/>
              <p:cNvSpPr/>
              <p:nvPr/>
            </p:nvSpPr>
            <p:spPr>
              <a:xfrm>
                <a:off x="6023069" y="3142604"/>
                <a:ext cx="178276" cy="261399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9453" extrusionOk="0">
                    <a:moveTo>
                      <a:pt x="3547" y="554"/>
                    </a:moveTo>
                    <a:cubicBezTo>
                      <a:pt x="3661" y="554"/>
                      <a:pt x="3768" y="578"/>
                      <a:pt x="3869" y="618"/>
                    </a:cubicBezTo>
                    <a:cubicBezTo>
                      <a:pt x="3714" y="844"/>
                      <a:pt x="3624" y="1117"/>
                      <a:pt x="3624" y="1412"/>
                    </a:cubicBezTo>
                    <a:lnTo>
                      <a:pt x="3624" y="2744"/>
                    </a:lnTo>
                    <a:lnTo>
                      <a:pt x="2689" y="2744"/>
                    </a:lnTo>
                    <a:lnTo>
                      <a:pt x="2689" y="1412"/>
                    </a:lnTo>
                    <a:cubicBezTo>
                      <a:pt x="2689" y="940"/>
                      <a:pt x="3073" y="554"/>
                      <a:pt x="3547" y="554"/>
                    </a:cubicBezTo>
                    <a:close/>
                    <a:moveTo>
                      <a:pt x="4290" y="987"/>
                    </a:moveTo>
                    <a:cubicBezTo>
                      <a:pt x="4362" y="1112"/>
                      <a:pt x="4404" y="1257"/>
                      <a:pt x="4404" y="1412"/>
                    </a:cubicBezTo>
                    <a:lnTo>
                      <a:pt x="4404" y="2744"/>
                    </a:lnTo>
                    <a:lnTo>
                      <a:pt x="4178" y="2744"/>
                    </a:lnTo>
                    <a:lnTo>
                      <a:pt x="4178" y="1412"/>
                    </a:lnTo>
                    <a:cubicBezTo>
                      <a:pt x="4178" y="1257"/>
                      <a:pt x="4219" y="1112"/>
                      <a:pt x="4290" y="987"/>
                    </a:cubicBezTo>
                    <a:close/>
                    <a:moveTo>
                      <a:pt x="4039" y="3625"/>
                    </a:moveTo>
                    <a:cubicBezTo>
                      <a:pt x="4254" y="3625"/>
                      <a:pt x="4455" y="3707"/>
                      <a:pt x="4607" y="3860"/>
                    </a:cubicBezTo>
                    <a:cubicBezTo>
                      <a:pt x="4760" y="4010"/>
                      <a:pt x="4842" y="4213"/>
                      <a:pt x="4842" y="4427"/>
                    </a:cubicBezTo>
                    <a:cubicBezTo>
                      <a:pt x="4842" y="4641"/>
                      <a:pt x="4760" y="4843"/>
                      <a:pt x="4607" y="4994"/>
                    </a:cubicBezTo>
                    <a:cubicBezTo>
                      <a:pt x="4455" y="5146"/>
                      <a:pt x="4254" y="5230"/>
                      <a:pt x="4040" y="5230"/>
                    </a:cubicBezTo>
                    <a:cubicBezTo>
                      <a:pt x="3974" y="5230"/>
                      <a:pt x="3910" y="5221"/>
                      <a:pt x="3847" y="5207"/>
                    </a:cubicBezTo>
                    <a:lnTo>
                      <a:pt x="3847" y="5207"/>
                    </a:lnTo>
                    <a:lnTo>
                      <a:pt x="4144" y="6094"/>
                    </a:lnTo>
                    <a:lnTo>
                      <a:pt x="3618" y="6270"/>
                    </a:lnTo>
                    <a:lnTo>
                      <a:pt x="3296" y="5304"/>
                    </a:lnTo>
                    <a:lnTo>
                      <a:pt x="2974" y="6270"/>
                    </a:lnTo>
                    <a:lnTo>
                      <a:pt x="2450" y="6094"/>
                    </a:lnTo>
                    <a:lnTo>
                      <a:pt x="2745" y="5207"/>
                    </a:lnTo>
                    <a:lnTo>
                      <a:pt x="2745" y="5207"/>
                    </a:lnTo>
                    <a:cubicBezTo>
                      <a:pt x="2681" y="5221"/>
                      <a:pt x="2616" y="5230"/>
                      <a:pt x="2553" y="5230"/>
                    </a:cubicBezTo>
                    <a:cubicBezTo>
                      <a:pt x="2346" y="5230"/>
                      <a:pt x="2141" y="5152"/>
                      <a:pt x="1984" y="4995"/>
                    </a:cubicBezTo>
                    <a:cubicBezTo>
                      <a:pt x="1834" y="4843"/>
                      <a:pt x="1749" y="4641"/>
                      <a:pt x="1749" y="4427"/>
                    </a:cubicBezTo>
                    <a:cubicBezTo>
                      <a:pt x="1749" y="4213"/>
                      <a:pt x="1832" y="4012"/>
                      <a:pt x="1984" y="3860"/>
                    </a:cubicBezTo>
                    <a:cubicBezTo>
                      <a:pt x="2141" y="3703"/>
                      <a:pt x="2347" y="3625"/>
                      <a:pt x="2552" y="3625"/>
                    </a:cubicBezTo>
                    <a:cubicBezTo>
                      <a:pt x="2758" y="3625"/>
                      <a:pt x="2964" y="3703"/>
                      <a:pt x="3120" y="3860"/>
                    </a:cubicBezTo>
                    <a:lnTo>
                      <a:pt x="3296" y="4035"/>
                    </a:lnTo>
                    <a:lnTo>
                      <a:pt x="3472" y="3860"/>
                    </a:lnTo>
                    <a:cubicBezTo>
                      <a:pt x="3624" y="3707"/>
                      <a:pt x="3825" y="3625"/>
                      <a:pt x="4039" y="3625"/>
                    </a:cubicBezTo>
                    <a:close/>
                    <a:moveTo>
                      <a:pt x="3545" y="0"/>
                    </a:moveTo>
                    <a:cubicBezTo>
                      <a:pt x="2767" y="0"/>
                      <a:pt x="2135" y="634"/>
                      <a:pt x="2135" y="1412"/>
                    </a:cubicBezTo>
                    <a:lnTo>
                      <a:pt x="2135" y="2744"/>
                    </a:lnTo>
                    <a:lnTo>
                      <a:pt x="524" y="2744"/>
                    </a:lnTo>
                    <a:lnTo>
                      <a:pt x="1" y="9453"/>
                    </a:lnTo>
                    <a:lnTo>
                      <a:pt x="5368" y="9453"/>
                    </a:lnTo>
                    <a:lnTo>
                      <a:pt x="5891" y="2744"/>
                    </a:lnTo>
                    <a:lnTo>
                      <a:pt x="4957" y="2744"/>
                    </a:lnTo>
                    <a:lnTo>
                      <a:pt x="4957" y="1412"/>
                    </a:lnTo>
                    <a:cubicBezTo>
                      <a:pt x="4957" y="1118"/>
                      <a:pt x="4866" y="844"/>
                      <a:pt x="4711" y="618"/>
                    </a:cubicBezTo>
                    <a:cubicBezTo>
                      <a:pt x="4811" y="576"/>
                      <a:pt x="4921" y="554"/>
                      <a:pt x="5034" y="554"/>
                    </a:cubicBezTo>
                    <a:cubicBezTo>
                      <a:pt x="5507" y="554"/>
                      <a:pt x="5891" y="940"/>
                      <a:pt x="5891" y="1412"/>
                    </a:cubicBezTo>
                    <a:lnTo>
                      <a:pt x="5891" y="2744"/>
                    </a:lnTo>
                    <a:lnTo>
                      <a:pt x="6445" y="2744"/>
                    </a:lnTo>
                    <a:lnTo>
                      <a:pt x="6445" y="1412"/>
                    </a:lnTo>
                    <a:cubicBezTo>
                      <a:pt x="6446" y="634"/>
                      <a:pt x="5813" y="0"/>
                      <a:pt x="5034" y="0"/>
                    </a:cubicBezTo>
                    <a:cubicBezTo>
                      <a:pt x="4761" y="0"/>
                      <a:pt x="4507" y="79"/>
                      <a:pt x="4290" y="213"/>
                    </a:cubicBezTo>
                    <a:cubicBezTo>
                      <a:pt x="4074" y="79"/>
                      <a:pt x="3819" y="0"/>
                      <a:pt x="35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6"/>
              <p:cNvSpPr/>
              <p:nvPr/>
            </p:nvSpPr>
            <p:spPr>
              <a:xfrm>
                <a:off x="6086753" y="3258109"/>
                <a:ext cx="16647" cy="1377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498" extrusionOk="0">
                    <a:moveTo>
                      <a:pt x="250" y="0"/>
                    </a:moveTo>
                    <a:cubicBezTo>
                      <a:pt x="183" y="0"/>
                      <a:pt x="120" y="27"/>
                      <a:pt x="74" y="74"/>
                    </a:cubicBezTo>
                    <a:cubicBezTo>
                      <a:pt x="27" y="121"/>
                      <a:pt x="0" y="183"/>
                      <a:pt x="0" y="250"/>
                    </a:cubicBezTo>
                    <a:cubicBezTo>
                      <a:pt x="0" y="316"/>
                      <a:pt x="27" y="378"/>
                      <a:pt x="74" y="425"/>
                    </a:cubicBezTo>
                    <a:cubicBezTo>
                      <a:pt x="121" y="473"/>
                      <a:pt x="183" y="498"/>
                      <a:pt x="250" y="498"/>
                    </a:cubicBezTo>
                    <a:cubicBezTo>
                      <a:pt x="316" y="498"/>
                      <a:pt x="378" y="473"/>
                      <a:pt x="426" y="425"/>
                    </a:cubicBezTo>
                    <a:lnTo>
                      <a:pt x="601" y="250"/>
                    </a:lnTo>
                    <a:lnTo>
                      <a:pt x="426" y="74"/>
                    </a:lnTo>
                    <a:cubicBezTo>
                      <a:pt x="378" y="27"/>
                      <a:pt x="316" y="0"/>
                      <a:pt x="2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6"/>
              <p:cNvSpPr/>
              <p:nvPr/>
            </p:nvSpPr>
            <p:spPr>
              <a:xfrm>
                <a:off x="6125024" y="3258109"/>
                <a:ext cx="16647" cy="1377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498" extrusionOk="0">
                    <a:moveTo>
                      <a:pt x="353" y="0"/>
                    </a:moveTo>
                    <a:cubicBezTo>
                      <a:pt x="287" y="0"/>
                      <a:pt x="223" y="27"/>
                      <a:pt x="177" y="74"/>
                    </a:cubicBezTo>
                    <a:lnTo>
                      <a:pt x="0" y="250"/>
                    </a:lnTo>
                    <a:lnTo>
                      <a:pt x="177" y="425"/>
                    </a:lnTo>
                    <a:cubicBezTo>
                      <a:pt x="223" y="473"/>
                      <a:pt x="287" y="498"/>
                      <a:pt x="353" y="498"/>
                    </a:cubicBezTo>
                    <a:cubicBezTo>
                      <a:pt x="420" y="498"/>
                      <a:pt x="482" y="473"/>
                      <a:pt x="529" y="425"/>
                    </a:cubicBezTo>
                    <a:cubicBezTo>
                      <a:pt x="576" y="378"/>
                      <a:pt x="601" y="316"/>
                      <a:pt x="601" y="250"/>
                    </a:cubicBezTo>
                    <a:cubicBezTo>
                      <a:pt x="601" y="183"/>
                      <a:pt x="576" y="121"/>
                      <a:pt x="529" y="74"/>
                    </a:cubicBezTo>
                    <a:cubicBezTo>
                      <a:pt x="482" y="27"/>
                      <a:pt x="420" y="0"/>
                      <a:pt x="3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6"/>
              <p:cNvSpPr/>
              <p:nvPr/>
            </p:nvSpPr>
            <p:spPr>
              <a:xfrm>
                <a:off x="6228970" y="3218483"/>
                <a:ext cx="25827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934" h="6249" extrusionOk="0">
                    <a:moveTo>
                      <a:pt x="0" y="0"/>
                    </a:moveTo>
                    <a:lnTo>
                      <a:pt x="0" y="5486"/>
                    </a:lnTo>
                    <a:lnTo>
                      <a:pt x="934" y="6248"/>
                    </a:lnTo>
                    <a:lnTo>
                      <a:pt x="44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6"/>
              <p:cNvSpPr/>
              <p:nvPr/>
            </p:nvSpPr>
            <p:spPr>
              <a:xfrm>
                <a:off x="6187878" y="3218483"/>
                <a:ext cx="25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933" h="6249" extrusionOk="0">
                    <a:moveTo>
                      <a:pt x="488" y="0"/>
                    </a:moveTo>
                    <a:lnTo>
                      <a:pt x="0" y="6248"/>
                    </a:lnTo>
                    <a:lnTo>
                      <a:pt x="932" y="5486"/>
                    </a:lnTo>
                    <a:lnTo>
                      <a:pt x="9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6"/>
              <p:cNvSpPr/>
              <p:nvPr/>
            </p:nvSpPr>
            <p:spPr>
              <a:xfrm>
                <a:off x="6196451" y="3383679"/>
                <a:ext cx="49719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735" extrusionOk="0">
                    <a:moveTo>
                      <a:pt x="900" y="1"/>
                    </a:moveTo>
                    <a:lnTo>
                      <a:pt x="0" y="735"/>
                    </a:lnTo>
                    <a:lnTo>
                      <a:pt x="1798" y="735"/>
                    </a:lnTo>
                    <a:lnTo>
                      <a:pt x="90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56" name="Google Shape;356;p6"/>
          <p:cNvSpPr txBox="1"/>
          <p:nvPr/>
        </p:nvSpPr>
        <p:spPr>
          <a:xfrm>
            <a:off x="2696107" y="951078"/>
            <a:ext cx="320755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Customers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Personalised recommendations based on their shopping preferences.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Tailored vouchers and discount offers to spend in store.</a:t>
            </a:r>
            <a:endParaRPr dirty="0"/>
          </a:p>
        </p:txBody>
      </p:sp>
      <p:sp>
        <p:nvSpPr>
          <p:cNvPr id="359" name="Google Shape;359;p6"/>
          <p:cNvSpPr txBox="1"/>
          <p:nvPr/>
        </p:nvSpPr>
        <p:spPr>
          <a:xfrm>
            <a:off x="2696107" y="3604273"/>
            <a:ext cx="320755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Shopping Centres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Opportunities to attract more footfall by offering unique experiences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Increase synergy across complementary stores.</a:t>
            </a:r>
            <a:endParaRPr/>
          </a:p>
        </p:txBody>
      </p:sp>
      <p:sp>
        <p:nvSpPr>
          <p:cNvPr id="395" name="Google Shape;395;p6"/>
          <p:cNvSpPr txBox="1"/>
          <p:nvPr/>
        </p:nvSpPr>
        <p:spPr>
          <a:xfrm>
            <a:off x="2696107" y="2359503"/>
            <a:ext cx="320755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Shops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Maintain and enhance customer loyalty.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Attract customers from complementary / partner stores.</a:t>
            </a:r>
            <a:endParaRPr dirty="0"/>
          </a:p>
        </p:txBody>
      </p:sp>
      <p:cxnSp>
        <p:nvCxnSpPr>
          <p:cNvPr id="396" name="Google Shape;396;p6"/>
          <p:cNvCxnSpPr>
            <a:stCxn id="386" idx="6"/>
            <a:endCxn id="395" idx="1"/>
          </p:cNvCxnSpPr>
          <p:nvPr/>
        </p:nvCxnSpPr>
        <p:spPr>
          <a:xfrm>
            <a:off x="1930296" y="2775001"/>
            <a:ext cx="7659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"/>
          <p:cNvSpPr txBox="1">
            <a:spLocks noGrp="1"/>
          </p:cNvSpPr>
          <p:nvPr>
            <p:ph type="title"/>
          </p:nvPr>
        </p:nvSpPr>
        <p:spPr>
          <a:xfrm>
            <a:off x="713225" y="2028000"/>
            <a:ext cx="34701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MISSION STATEMENT</a:t>
            </a:r>
            <a:endParaRPr/>
          </a:p>
        </p:txBody>
      </p:sp>
      <p:sp>
        <p:nvSpPr>
          <p:cNvPr id="402" name="Google Shape;402;p7"/>
          <p:cNvSpPr txBox="1"/>
          <p:nvPr/>
        </p:nvSpPr>
        <p:spPr>
          <a:xfrm>
            <a:off x="713225" y="2458764"/>
            <a:ext cx="3919289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Personalise customer retail shopping experience</a:t>
            </a:r>
            <a:endParaRPr/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Revitalise shopping centres by with computer vision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9"/>
          <p:cNvSpPr txBox="1">
            <a:spLocks noGrp="1"/>
          </p:cNvSpPr>
          <p:nvPr>
            <p:ph type="title"/>
          </p:nvPr>
        </p:nvSpPr>
        <p:spPr>
          <a:xfrm>
            <a:off x="713250" y="195427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 dirty="0"/>
              <a:t>Model Architecture</a:t>
            </a:r>
            <a:endParaRPr dirty="0"/>
          </a:p>
        </p:txBody>
      </p:sp>
      <p:pic>
        <p:nvPicPr>
          <p:cNvPr id="20" name="Google Shape;409;p8">
            <a:extLst>
              <a:ext uri="{FF2B5EF4-FFF2-40B4-BE49-F238E27FC236}">
                <a16:creationId xmlns:a16="http://schemas.microsoft.com/office/drawing/2014/main" id="{F03CF753-113E-4912-B488-4A44DD61113F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l="51269" t="24426" r="36735" b="19162"/>
          <a:stretch/>
        </p:blipFill>
        <p:spPr>
          <a:xfrm>
            <a:off x="346885" y="2016828"/>
            <a:ext cx="506968" cy="1374859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414;p8">
            <a:extLst>
              <a:ext uri="{FF2B5EF4-FFF2-40B4-BE49-F238E27FC236}">
                <a16:creationId xmlns:a16="http://schemas.microsoft.com/office/drawing/2014/main" id="{91BE3463-FF37-4E60-9B65-58285611B51D}"/>
              </a:ext>
            </a:extLst>
          </p:cNvPr>
          <p:cNvSpPr/>
          <p:nvPr/>
        </p:nvSpPr>
        <p:spPr>
          <a:xfrm>
            <a:off x="2747921" y="3060196"/>
            <a:ext cx="756000" cy="360000"/>
          </a:xfrm>
          <a:prstGeom prst="roundRect">
            <a:avLst>
              <a:gd name="adj" fmla="val 16667"/>
            </a:avLst>
          </a:prstGeom>
          <a:solidFill>
            <a:srgbClr val="38761D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rPr>
              <a:t>Known User</a:t>
            </a:r>
            <a:endParaRPr sz="1000" dirty="0">
              <a:solidFill>
                <a:srgbClr val="FFFFFF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5" name="Google Shape;411;p8">
            <a:extLst>
              <a:ext uri="{FF2B5EF4-FFF2-40B4-BE49-F238E27FC236}">
                <a16:creationId xmlns:a16="http://schemas.microsoft.com/office/drawing/2014/main" id="{B794AB1C-8531-4067-B1DC-D871D5B835BB}"/>
              </a:ext>
            </a:extLst>
          </p:cNvPr>
          <p:cNvSpPr/>
          <p:nvPr/>
        </p:nvSpPr>
        <p:spPr>
          <a:xfrm>
            <a:off x="2752196" y="2068137"/>
            <a:ext cx="756000" cy="360000"/>
          </a:xfrm>
          <a:prstGeom prst="roundRect">
            <a:avLst>
              <a:gd name="adj" fmla="val 16667"/>
            </a:avLst>
          </a:prstGeom>
          <a:solidFill>
            <a:srgbClr val="38761D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rPr>
              <a:t>Unknown User</a:t>
            </a:r>
            <a:endParaRPr sz="1000" dirty="0">
              <a:solidFill>
                <a:srgbClr val="FFFFFF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2" name="Google Shape;421;p8">
            <a:extLst>
              <a:ext uri="{FF2B5EF4-FFF2-40B4-BE49-F238E27FC236}">
                <a16:creationId xmlns:a16="http://schemas.microsoft.com/office/drawing/2014/main" id="{4801CFA3-7347-44C6-8008-E9FA4FBAD86A}"/>
              </a:ext>
            </a:extLst>
          </p:cNvPr>
          <p:cNvSpPr/>
          <p:nvPr/>
        </p:nvSpPr>
        <p:spPr>
          <a:xfrm>
            <a:off x="1405976" y="3634973"/>
            <a:ext cx="994853" cy="380296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rPr>
              <a:t>Customer Data</a:t>
            </a:r>
            <a:endParaRPr sz="1000" dirty="0">
              <a:solidFill>
                <a:srgbClr val="FFFFFF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490" name="Group 489">
            <a:extLst>
              <a:ext uri="{FF2B5EF4-FFF2-40B4-BE49-F238E27FC236}">
                <a16:creationId xmlns:a16="http://schemas.microsoft.com/office/drawing/2014/main" id="{0CBE46A0-95CF-46FB-82C3-276E25FCB9C3}"/>
              </a:ext>
            </a:extLst>
          </p:cNvPr>
          <p:cNvGrpSpPr/>
          <p:nvPr/>
        </p:nvGrpSpPr>
        <p:grpSpPr>
          <a:xfrm>
            <a:off x="1443758" y="1753910"/>
            <a:ext cx="746224" cy="1637401"/>
            <a:chOff x="1329458" y="1753910"/>
            <a:chExt cx="746224" cy="1637401"/>
          </a:xfrm>
        </p:grpSpPr>
        <p:sp>
          <p:nvSpPr>
            <p:cNvPr id="23" name="Google Shape;413;p8">
              <a:extLst>
                <a:ext uri="{FF2B5EF4-FFF2-40B4-BE49-F238E27FC236}">
                  <a16:creationId xmlns:a16="http://schemas.microsoft.com/office/drawing/2014/main" id="{BBF795A0-2D45-411E-8A70-A757BD8095DD}"/>
                </a:ext>
              </a:extLst>
            </p:cNvPr>
            <p:cNvSpPr/>
            <p:nvPr/>
          </p:nvSpPr>
          <p:spPr>
            <a:xfrm flipH="1">
              <a:off x="1329458" y="1753910"/>
              <a:ext cx="746224" cy="266922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dirty="0">
                  <a:solidFill>
                    <a:srgbClr val="FFFFFF"/>
                  </a:solidFill>
                  <a:latin typeface="+mn-lt"/>
                  <a:ea typeface="Playfair Display"/>
                  <a:cs typeface="Playfair Display"/>
                  <a:sym typeface="Playfair Display"/>
                </a:rPr>
                <a:t>Interface</a:t>
              </a:r>
              <a:endParaRPr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812B5A1E-63A4-4ED8-8683-CC51A60787E2}"/>
                </a:ext>
              </a:extLst>
            </p:cNvPr>
            <p:cNvSpPr/>
            <p:nvPr/>
          </p:nvSpPr>
          <p:spPr>
            <a:xfrm>
              <a:off x="1329458" y="2016452"/>
              <a:ext cx="746224" cy="1374859"/>
            </a:xfrm>
            <a:prstGeom prst="rect">
              <a:avLst/>
            </a:prstGeom>
            <a:solidFill>
              <a:srgbClr val="CC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63" name="Google Shape;409;p8">
              <a:extLst>
                <a:ext uri="{FF2B5EF4-FFF2-40B4-BE49-F238E27FC236}">
                  <a16:creationId xmlns:a16="http://schemas.microsoft.com/office/drawing/2014/main" id="{9986F37C-9700-407E-9E7D-6DCB2F738ED3}"/>
                </a:ext>
              </a:extLst>
            </p:cNvPr>
            <p:cNvPicPr preferRelativeResize="0">
              <a:picLocks noChangeAspect="1"/>
            </p:cNvPicPr>
            <p:nvPr/>
          </p:nvPicPr>
          <p:blipFill rotWithShape="1">
            <a:blip r:embed="rId3">
              <a:alphaModFix/>
            </a:blip>
            <a:srcRect l="51269" t="24426" r="36735" b="19162"/>
            <a:stretch/>
          </p:blipFill>
          <p:spPr>
            <a:xfrm>
              <a:off x="1462622" y="1986724"/>
              <a:ext cx="504683" cy="13748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F0120D3-29DE-48A1-8B99-258F08DDA6CC}"/>
                </a:ext>
              </a:extLst>
            </p:cNvPr>
            <p:cNvSpPr/>
            <p:nvPr/>
          </p:nvSpPr>
          <p:spPr>
            <a:xfrm>
              <a:off x="1454504" y="2233646"/>
              <a:ext cx="504683" cy="504863"/>
            </a:xfrm>
            <a:prstGeom prst="rect">
              <a:avLst/>
            </a:prstGeom>
            <a:noFill/>
            <a:ln w="1270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917E6C75-AA27-4975-BB09-B05EBCA60870}"/>
                </a:ext>
              </a:extLst>
            </p:cNvPr>
            <p:cNvSpPr/>
            <p:nvPr/>
          </p:nvSpPr>
          <p:spPr>
            <a:xfrm>
              <a:off x="1518965" y="2639524"/>
              <a:ext cx="379574" cy="427094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51" name="Rectangle: Rounded Corners 450">
            <a:extLst>
              <a:ext uri="{FF2B5EF4-FFF2-40B4-BE49-F238E27FC236}">
                <a16:creationId xmlns:a16="http://schemas.microsoft.com/office/drawing/2014/main" id="{8833799E-A57F-4604-95C8-D7B854170B1E}"/>
              </a:ext>
            </a:extLst>
          </p:cNvPr>
          <p:cNvSpPr/>
          <p:nvPr/>
        </p:nvSpPr>
        <p:spPr>
          <a:xfrm>
            <a:off x="190500" y="922021"/>
            <a:ext cx="2340000" cy="3901440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Google Shape;413;p8">
            <a:extLst>
              <a:ext uri="{FF2B5EF4-FFF2-40B4-BE49-F238E27FC236}">
                <a16:creationId xmlns:a16="http://schemas.microsoft.com/office/drawing/2014/main" id="{21408F5A-8B89-422A-BCD8-DF364AF6A54A}"/>
              </a:ext>
            </a:extLst>
          </p:cNvPr>
          <p:cNvSpPr/>
          <p:nvPr/>
        </p:nvSpPr>
        <p:spPr>
          <a:xfrm flipH="1">
            <a:off x="815455" y="699890"/>
            <a:ext cx="1200215" cy="37618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Input Data</a:t>
            </a:r>
            <a:endParaRPr b="1" dirty="0">
              <a:solidFill>
                <a:schemeClr val="tx1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2A7D338D-1387-476D-9FDA-0CD72F89F41B}"/>
              </a:ext>
            </a:extLst>
          </p:cNvPr>
          <p:cNvSpPr/>
          <p:nvPr/>
        </p:nvSpPr>
        <p:spPr>
          <a:xfrm>
            <a:off x="3770184" y="922021"/>
            <a:ext cx="2340000" cy="3901440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Google Shape;413;p8">
            <a:extLst>
              <a:ext uri="{FF2B5EF4-FFF2-40B4-BE49-F238E27FC236}">
                <a16:creationId xmlns:a16="http://schemas.microsoft.com/office/drawing/2014/main" id="{4DA23A68-8D8A-46DE-AE51-F185E72E4238}"/>
              </a:ext>
            </a:extLst>
          </p:cNvPr>
          <p:cNvSpPr/>
          <p:nvPr/>
        </p:nvSpPr>
        <p:spPr>
          <a:xfrm flipH="1">
            <a:off x="4061460" y="699890"/>
            <a:ext cx="1783080" cy="37618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Machine Learning</a:t>
            </a:r>
            <a:endParaRPr b="1" dirty="0">
              <a:solidFill>
                <a:schemeClr val="tx1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28F5AE57-0914-4B9E-85FC-29428FBEAA64}"/>
              </a:ext>
            </a:extLst>
          </p:cNvPr>
          <p:cNvSpPr/>
          <p:nvPr/>
        </p:nvSpPr>
        <p:spPr>
          <a:xfrm>
            <a:off x="6577144" y="922021"/>
            <a:ext cx="2340000" cy="3901440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Google Shape;413;p8">
            <a:extLst>
              <a:ext uri="{FF2B5EF4-FFF2-40B4-BE49-F238E27FC236}">
                <a16:creationId xmlns:a16="http://schemas.microsoft.com/office/drawing/2014/main" id="{53A3ED84-A52E-46D2-9A56-3560D0ED3D31}"/>
              </a:ext>
            </a:extLst>
          </p:cNvPr>
          <p:cNvSpPr/>
          <p:nvPr/>
        </p:nvSpPr>
        <p:spPr>
          <a:xfrm flipH="1">
            <a:off x="7126189" y="699890"/>
            <a:ext cx="1259573" cy="37618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Output Data</a:t>
            </a:r>
            <a:endParaRPr b="1" dirty="0">
              <a:solidFill>
                <a:schemeClr val="tx1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5" name="Google Shape;413;p8">
            <a:extLst>
              <a:ext uri="{FF2B5EF4-FFF2-40B4-BE49-F238E27FC236}">
                <a16:creationId xmlns:a16="http://schemas.microsoft.com/office/drawing/2014/main" id="{3796035D-A335-4BC3-AE22-818CCF4190A4}"/>
              </a:ext>
            </a:extLst>
          </p:cNvPr>
          <p:cNvSpPr/>
          <p:nvPr/>
        </p:nvSpPr>
        <p:spPr>
          <a:xfrm flipH="1">
            <a:off x="237140" y="1062165"/>
            <a:ext cx="2246720" cy="606275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Interface detects user’s image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Databases with customer and shop product data.</a:t>
            </a:r>
            <a:endParaRPr sz="1000" dirty="0">
              <a:solidFill>
                <a:schemeClr val="tx1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0" name="Google Shape;413;p8">
            <a:extLst>
              <a:ext uri="{FF2B5EF4-FFF2-40B4-BE49-F238E27FC236}">
                <a16:creationId xmlns:a16="http://schemas.microsoft.com/office/drawing/2014/main" id="{B50408D8-B389-4D56-A265-ADEA21066E75}"/>
              </a:ext>
            </a:extLst>
          </p:cNvPr>
          <p:cNvSpPr/>
          <p:nvPr/>
        </p:nvSpPr>
        <p:spPr>
          <a:xfrm flipH="1">
            <a:off x="3821004" y="1062165"/>
            <a:ext cx="2246720" cy="821507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User’s image is processed into Yolov5 model.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Image recognition predicts clothing items on user.</a:t>
            </a:r>
            <a:endParaRPr sz="1000" dirty="0">
              <a:solidFill>
                <a:schemeClr val="tx1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1" name="Google Shape;413;p8">
            <a:extLst>
              <a:ext uri="{FF2B5EF4-FFF2-40B4-BE49-F238E27FC236}">
                <a16:creationId xmlns:a16="http://schemas.microsoft.com/office/drawing/2014/main" id="{08902BD3-E6F3-4651-AA32-9E955E44917E}"/>
              </a:ext>
            </a:extLst>
          </p:cNvPr>
          <p:cNvSpPr/>
          <p:nvPr/>
        </p:nvSpPr>
        <p:spPr>
          <a:xfrm flipH="1">
            <a:off x="6623784" y="1062166"/>
            <a:ext cx="2246720" cy="1085832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Recommendations output based on a combination of:</a:t>
            </a:r>
          </a:p>
          <a:p>
            <a:pPr marL="171450" lvl="3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Nearest Neighbours</a:t>
            </a:r>
          </a:p>
          <a:p>
            <a:pPr marL="171450" lvl="3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Most popular products</a:t>
            </a:r>
          </a:p>
          <a:p>
            <a:pPr marL="171450" lvl="3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User clothing items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D72CC2FB-1B47-4A9C-85FB-117DA6F1D57B}"/>
              </a:ext>
            </a:extLst>
          </p:cNvPr>
          <p:cNvGrpSpPr/>
          <p:nvPr/>
        </p:nvGrpSpPr>
        <p:grpSpPr>
          <a:xfrm>
            <a:off x="4360088" y="2044337"/>
            <a:ext cx="1259488" cy="969315"/>
            <a:chOff x="4360088" y="2044337"/>
            <a:chExt cx="1259488" cy="969315"/>
          </a:xfrm>
        </p:grpSpPr>
        <p:sp>
          <p:nvSpPr>
            <p:cNvPr id="59" name="Google Shape;413;p8">
              <a:extLst>
                <a:ext uri="{FF2B5EF4-FFF2-40B4-BE49-F238E27FC236}">
                  <a16:creationId xmlns:a16="http://schemas.microsoft.com/office/drawing/2014/main" id="{902FF39B-BC09-45DF-B27A-63D84F93BE19}"/>
                </a:ext>
              </a:extLst>
            </p:cNvPr>
            <p:cNvSpPr/>
            <p:nvPr/>
          </p:nvSpPr>
          <p:spPr>
            <a:xfrm flipH="1">
              <a:off x="4360088" y="2044337"/>
              <a:ext cx="1259487" cy="303004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dirty="0">
                  <a:solidFill>
                    <a:srgbClr val="FFFFFF"/>
                  </a:solidFill>
                  <a:latin typeface="+mn-lt"/>
                  <a:ea typeface="Playfair Display"/>
                  <a:cs typeface="Playfair Display"/>
                  <a:sym typeface="Playfair Display"/>
                </a:rPr>
                <a:t>Yolov5 Image Recognition Model</a:t>
              </a:r>
              <a:endParaRPr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endParaRPr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47C058F4-A825-4DCB-BCF4-46B2E90C8354}"/>
                </a:ext>
              </a:extLst>
            </p:cNvPr>
            <p:cNvGrpSpPr/>
            <p:nvPr/>
          </p:nvGrpSpPr>
          <p:grpSpPr>
            <a:xfrm>
              <a:off x="4360090" y="2364382"/>
              <a:ext cx="1259486" cy="649270"/>
              <a:chOff x="4360090" y="2364382"/>
              <a:chExt cx="1259486" cy="649270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7D40B17B-3E13-47EC-A420-67BC73E3AD42}"/>
                  </a:ext>
                </a:extLst>
              </p:cNvPr>
              <p:cNvGrpSpPr/>
              <p:nvPr/>
            </p:nvGrpSpPr>
            <p:grpSpPr>
              <a:xfrm>
                <a:off x="4360090" y="2364382"/>
                <a:ext cx="1259486" cy="649270"/>
                <a:chOff x="4360090" y="2364382"/>
                <a:chExt cx="1259486" cy="649270"/>
              </a:xfrm>
            </p:grpSpPr>
            <p:grpSp>
              <p:nvGrpSpPr>
                <p:cNvPr id="52" name="Google Shape;7822;p95">
                  <a:extLst>
                    <a:ext uri="{FF2B5EF4-FFF2-40B4-BE49-F238E27FC236}">
                      <a16:creationId xmlns:a16="http://schemas.microsoft.com/office/drawing/2014/main" id="{E1DC6621-E6F6-43C0-90BB-AEE57C8FA804}"/>
                    </a:ext>
                  </a:extLst>
                </p:cNvPr>
                <p:cNvGrpSpPr/>
                <p:nvPr/>
              </p:nvGrpSpPr>
              <p:grpSpPr>
                <a:xfrm>
                  <a:off x="5048338" y="2510769"/>
                  <a:ext cx="388063" cy="356497"/>
                  <a:chOff x="-31455100" y="3909350"/>
                  <a:chExt cx="294600" cy="293800"/>
                </a:xfrm>
                <a:solidFill>
                  <a:srgbClr val="CC0000"/>
                </a:solidFill>
              </p:grpSpPr>
              <p:sp>
                <p:nvSpPr>
                  <p:cNvPr id="53" name="Google Shape;7823;p95">
                    <a:extLst>
                      <a:ext uri="{FF2B5EF4-FFF2-40B4-BE49-F238E27FC236}">
                        <a16:creationId xmlns:a16="http://schemas.microsoft.com/office/drawing/2014/main" id="{3C5B9E6D-BD1E-4FC7-B91C-49094D774B92}"/>
                      </a:ext>
                    </a:extLst>
                  </p:cNvPr>
                  <p:cNvSpPr/>
                  <p:nvPr/>
                </p:nvSpPr>
                <p:spPr>
                  <a:xfrm>
                    <a:off x="-31455100" y="3909350"/>
                    <a:ext cx="294600" cy="293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84" h="11752" extrusionOk="0">
                        <a:moveTo>
                          <a:pt x="5199" y="1"/>
                        </a:moveTo>
                        <a:cubicBezTo>
                          <a:pt x="5042" y="1"/>
                          <a:pt x="4916" y="127"/>
                          <a:pt x="4884" y="284"/>
                        </a:cubicBezTo>
                        <a:lnTo>
                          <a:pt x="4727" y="883"/>
                        </a:lnTo>
                        <a:cubicBezTo>
                          <a:pt x="4191" y="977"/>
                          <a:pt x="3655" y="1229"/>
                          <a:pt x="3151" y="1513"/>
                        </a:cubicBezTo>
                        <a:lnTo>
                          <a:pt x="2647" y="1229"/>
                        </a:lnTo>
                        <a:cubicBezTo>
                          <a:pt x="2599" y="1205"/>
                          <a:pt x="2542" y="1195"/>
                          <a:pt x="2482" y="1195"/>
                        </a:cubicBezTo>
                        <a:cubicBezTo>
                          <a:pt x="2386" y="1195"/>
                          <a:pt x="2284" y="1222"/>
                          <a:pt x="2206" y="1261"/>
                        </a:cubicBezTo>
                        <a:lnTo>
                          <a:pt x="1261" y="2206"/>
                        </a:lnTo>
                        <a:cubicBezTo>
                          <a:pt x="1135" y="2332"/>
                          <a:pt x="1135" y="2490"/>
                          <a:pt x="1230" y="2647"/>
                        </a:cubicBezTo>
                        <a:lnTo>
                          <a:pt x="1513" y="3151"/>
                        </a:lnTo>
                        <a:cubicBezTo>
                          <a:pt x="1198" y="3624"/>
                          <a:pt x="978" y="4191"/>
                          <a:pt x="883" y="4726"/>
                        </a:cubicBezTo>
                        <a:lnTo>
                          <a:pt x="284" y="4884"/>
                        </a:lnTo>
                        <a:cubicBezTo>
                          <a:pt x="127" y="4947"/>
                          <a:pt x="1" y="5041"/>
                          <a:pt x="1" y="5199"/>
                        </a:cubicBezTo>
                        <a:lnTo>
                          <a:pt x="1" y="6585"/>
                        </a:lnTo>
                        <a:cubicBezTo>
                          <a:pt x="1" y="6743"/>
                          <a:pt x="127" y="6869"/>
                          <a:pt x="284" y="6900"/>
                        </a:cubicBezTo>
                        <a:lnTo>
                          <a:pt x="883" y="7058"/>
                        </a:lnTo>
                        <a:cubicBezTo>
                          <a:pt x="946" y="7404"/>
                          <a:pt x="1072" y="7782"/>
                          <a:pt x="1230" y="8129"/>
                        </a:cubicBezTo>
                        <a:cubicBezTo>
                          <a:pt x="1504" y="7854"/>
                          <a:pt x="2843" y="6486"/>
                          <a:pt x="2841" y="6486"/>
                        </a:cubicBezTo>
                        <a:lnTo>
                          <a:pt x="2841" y="6486"/>
                        </a:lnTo>
                        <a:cubicBezTo>
                          <a:pt x="2841" y="6486"/>
                          <a:pt x="2839" y="6488"/>
                          <a:pt x="2836" y="6491"/>
                        </a:cubicBezTo>
                        <a:cubicBezTo>
                          <a:pt x="2836" y="6459"/>
                          <a:pt x="2805" y="6050"/>
                          <a:pt x="2805" y="5955"/>
                        </a:cubicBezTo>
                        <a:cubicBezTo>
                          <a:pt x="2773" y="4222"/>
                          <a:pt x="4191" y="2836"/>
                          <a:pt x="5861" y="2836"/>
                        </a:cubicBezTo>
                        <a:cubicBezTo>
                          <a:pt x="7562" y="2836"/>
                          <a:pt x="8948" y="4222"/>
                          <a:pt x="8948" y="5924"/>
                        </a:cubicBezTo>
                        <a:cubicBezTo>
                          <a:pt x="8948" y="7499"/>
                          <a:pt x="7751" y="8822"/>
                          <a:pt x="6113" y="8948"/>
                        </a:cubicBezTo>
                        <a:cubicBezTo>
                          <a:pt x="6066" y="8948"/>
                          <a:pt x="5963" y="8956"/>
                          <a:pt x="5821" y="8956"/>
                        </a:cubicBezTo>
                        <a:cubicBezTo>
                          <a:pt x="5680" y="8956"/>
                          <a:pt x="5499" y="8948"/>
                          <a:pt x="5294" y="8917"/>
                        </a:cubicBezTo>
                        <a:lnTo>
                          <a:pt x="3655" y="10523"/>
                        </a:lnTo>
                        <a:cubicBezTo>
                          <a:pt x="4034" y="10681"/>
                          <a:pt x="4349" y="10807"/>
                          <a:pt x="4727" y="10870"/>
                        </a:cubicBezTo>
                        <a:lnTo>
                          <a:pt x="4884" y="11468"/>
                        </a:lnTo>
                        <a:cubicBezTo>
                          <a:pt x="4916" y="11626"/>
                          <a:pt x="5042" y="11752"/>
                          <a:pt x="5199" y="11752"/>
                        </a:cubicBezTo>
                        <a:lnTo>
                          <a:pt x="6585" y="11752"/>
                        </a:lnTo>
                        <a:cubicBezTo>
                          <a:pt x="6743" y="11752"/>
                          <a:pt x="6869" y="11626"/>
                          <a:pt x="6901" y="11468"/>
                        </a:cubicBezTo>
                        <a:lnTo>
                          <a:pt x="7058" y="10870"/>
                        </a:lnTo>
                        <a:cubicBezTo>
                          <a:pt x="7594" y="10775"/>
                          <a:pt x="8129" y="10523"/>
                          <a:pt x="8633" y="10240"/>
                        </a:cubicBezTo>
                        <a:lnTo>
                          <a:pt x="9137" y="10523"/>
                        </a:lnTo>
                        <a:cubicBezTo>
                          <a:pt x="9185" y="10547"/>
                          <a:pt x="9243" y="10558"/>
                          <a:pt x="9302" y="10558"/>
                        </a:cubicBezTo>
                        <a:cubicBezTo>
                          <a:pt x="9399" y="10558"/>
                          <a:pt x="9501" y="10531"/>
                          <a:pt x="9578" y="10492"/>
                        </a:cubicBezTo>
                        <a:lnTo>
                          <a:pt x="10524" y="9547"/>
                        </a:lnTo>
                        <a:cubicBezTo>
                          <a:pt x="10650" y="9421"/>
                          <a:pt x="10650" y="9263"/>
                          <a:pt x="10555" y="9106"/>
                        </a:cubicBezTo>
                        <a:lnTo>
                          <a:pt x="10303" y="8601"/>
                        </a:lnTo>
                        <a:cubicBezTo>
                          <a:pt x="10618" y="8129"/>
                          <a:pt x="10807" y="7562"/>
                          <a:pt x="10933" y="7026"/>
                        </a:cubicBezTo>
                        <a:lnTo>
                          <a:pt x="11500" y="6869"/>
                        </a:lnTo>
                        <a:cubicBezTo>
                          <a:pt x="11658" y="6806"/>
                          <a:pt x="11784" y="6711"/>
                          <a:pt x="11784" y="6554"/>
                        </a:cubicBezTo>
                        <a:lnTo>
                          <a:pt x="11784" y="5167"/>
                        </a:lnTo>
                        <a:cubicBezTo>
                          <a:pt x="11752" y="5041"/>
                          <a:pt x="11658" y="4915"/>
                          <a:pt x="11500" y="4884"/>
                        </a:cubicBezTo>
                        <a:lnTo>
                          <a:pt x="10902" y="4726"/>
                        </a:lnTo>
                        <a:cubicBezTo>
                          <a:pt x="10807" y="4191"/>
                          <a:pt x="10555" y="3687"/>
                          <a:pt x="10272" y="3151"/>
                        </a:cubicBezTo>
                        <a:lnTo>
                          <a:pt x="10555" y="2647"/>
                        </a:lnTo>
                        <a:cubicBezTo>
                          <a:pt x="10650" y="2521"/>
                          <a:pt x="10587" y="2332"/>
                          <a:pt x="10524" y="2206"/>
                        </a:cubicBezTo>
                        <a:lnTo>
                          <a:pt x="9578" y="1261"/>
                        </a:lnTo>
                        <a:cubicBezTo>
                          <a:pt x="9509" y="1209"/>
                          <a:pt x="9430" y="1185"/>
                          <a:pt x="9347" y="1185"/>
                        </a:cubicBezTo>
                        <a:cubicBezTo>
                          <a:pt x="9279" y="1185"/>
                          <a:pt x="9208" y="1201"/>
                          <a:pt x="9137" y="1229"/>
                        </a:cubicBezTo>
                        <a:lnTo>
                          <a:pt x="8633" y="1513"/>
                        </a:lnTo>
                        <a:cubicBezTo>
                          <a:pt x="8161" y="1198"/>
                          <a:pt x="7594" y="977"/>
                          <a:pt x="7058" y="883"/>
                        </a:cubicBezTo>
                        <a:lnTo>
                          <a:pt x="6901" y="284"/>
                        </a:lnTo>
                        <a:cubicBezTo>
                          <a:pt x="6869" y="127"/>
                          <a:pt x="6743" y="1"/>
                          <a:pt x="6585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7824;p95">
                    <a:extLst>
                      <a:ext uri="{FF2B5EF4-FFF2-40B4-BE49-F238E27FC236}">
                        <a16:creationId xmlns:a16="http://schemas.microsoft.com/office/drawing/2014/main" id="{13B60AD0-4CA1-46CF-9AD8-BF26946A3F62}"/>
                      </a:ext>
                    </a:extLst>
                  </p:cNvPr>
                  <p:cNvSpPr/>
                  <p:nvPr/>
                </p:nvSpPr>
                <p:spPr>
                  <a:xfrm>
                    <a:off x="-31455100" y="3997350"/>
                    <a:ext cx="215050" cy="20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02" h="8201" extrusionOk="0">
                        <a:moveTo>
                          <a:pt x="5939" y="0"/>
                        </a:moveTo>
                        <a:cubicBezTo>
                          <a:pt x="4729" y="0"/>
                          <a:pt x="3750" y="854"/>
                          <a:pt x="3561" y="1963"/>
                        </a:cubicBezTo>
                        <a:cubicBezTo>
                          <a:pt x="3466" y="2404"/>
                          <a:pt x="3498" y="2813"/>
                          <a:pt x="3624" y="3223"/>
                        </a:cubicBezTo>
                        <a:lnTo>
                          <a:pt x="410" y="6468"/>
                        </a:lnTo>
                        <a:cubicBezTo>
                          <a:pt x="1" y="6846"/>
                          <a:pt x="1" y="7507"/>
                          <a:pt x="410" y="7917"/>
                        </a:cubicBezTo>
                        <a:cubicBezTo>
                          <a:pt x="600" y="8106"/>
                          <a:pt x="852" y="8200"/>
                          <a:pt x="1111" y="8200"/>
                        </a:cubicBezTo>
                        <a:cubicBezTo>
                          <a:pt x="1371" y="8200"/>
                          <a:pt x="1639" y="8106"/>
                          <a:pt x="1860" y="7917"/>
                        </a:cubicBezTo>
                        <a:lnTo>
                          <a:pt x="5136" y="4640"/>
                        </a:lnTo>
                        <a:cubicBezTo>
                          <a:pt x="5388" y="4735"/>
                          <a:pt x="5664" y="4782"/>
                          <a:pt x="5947" y="4782"/>
                        </a:cubicBezTo>
                        <a:cubicBezTo>
                          <a:pt x="6231" y="4782"/>
                          <a:pt x="6522" y="4735"/>
                          <a:pt x="6806" y="4640"/>
                        </a:cubicBezTo>
                        <a:cubicBezTo>
                          <a:pt x="7846" y="4294"/>
                          <a:pt x="8602" y="3065"/>
                          <a:pt x="8224" y="1773"/>
                        </a:cubicBezTo>
                        <a:cubicBezTo>
                          <a:pt x="8192" y="1647"/>
                          <a:pt x="8129" y="1553"/>
                          <a:pt x="8003" y="1521"/>
                        </a:cubicBezTo>
                        <a:cubicBezTo>
                          <a:pt x="7972" y="1514"/>
                          <a:pt x="7942" y="1510"/>
                          <a:pt x="7914" y="1510"/>
                        </a:cubicBezTo>
                        <a:cubicBezTo>
                          <a:pt x="7830" y="1510"/>
                          <a:pt x="7759" y="1545"/>
                          <a:pt x="7688" y="1616"/>
                        </a:cubicBezTo>
                        <a:lnTo>
                          <a:pt x="6901" y="2404"/>
                        </a:lnTo>
                        <a:cubicBezTo>
                          <a:pt x="6759" y="2530"/>
                          <a:pt x="6578" y="2593"/>
                          <a:pt x="6400" y="2593"/>
                        </a:cubicBezTo>
                        <a:cubicBezTo>
                          <a:pt x="6223" y="2593"/>
                          <a:pt x="6050" y="2530"/>
                          <a:pt x="5924" y="2404"/>
                        </a:cubicBezTo>
                        <a:cubicBezTo>
                          <a:pt x="5640" y="2120"/>
                          <a:pt x="5640" y="1679"/>
                          <a:pt x="5924" y="1395"/>
                        </a:cubicBezTo>
                        <a:lnTo>
                          <a:pt x="6711" y="608"/>
                        </a:lnTo>
                        <a:cubicBezTo>
                          <a:pt x="6774" y="545"/>
                          <a:pt x="6806" y="419"/>
                          <a:pt x="6774" y="293"/>
                        </a:cubicBezTo>
                        <a:cubicBezTo>
                          <a:pt x="6743" y="198"/>
                          <a:pt x="6648" y="104"/>
                          <a:pt x="6554" y="72"/>
                        </a:cubicBezTo>
                        <a:cubicBezTo>
                          <a:pt x="6344" y="23"/>
                          <a:pt x="6139" y="0"/>
                          <a:pt x="5939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EF8AE1A3-32F7-4DE4-AA4F-4B5EC050431A}"/>
                    </a:ext>
                  </a:extLst>
                </p:cNvPr>
                <p:cNvSpPr/>
                <p:nvPr/>
              </p:nvSpPr>
              <p:spPr>
                <a:xfrm>
                  <a:off x="4360090" y="2364382"/>
                  <a:ext cx="1259486" cy="64927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65" name="Google Shape;9293;p98">
                <a:extLst>
                  <a:ext uri="{FF2B5EF4-FFF2-40B4-BE49-F238E27FC236}">
                    <a16:creationId xmlns:a16="http://schemas.microsoft.com/office/drawing/2014/main" id="{3C6C06DD-03E7-4CFA-AC3D-A140C0E6A06B}"/>
                  </a:ext>
                </a:extLst>
              </p:cNvPr>
              <p:cNvGrpSpPr/>
              <p:nvPr/>
            </p:nvGrpSpPr>
            <p:grpSpPr>
              <a:xfrm>
                <a:off x="4480588" y="2516370"/>
                <a:ext cx="462962" cy="418369"/>
                <a:chOff x="-1183550" y="3586521"/>
                <a:chExt cx="296175" cy="290554"/>
              </a:xfrm>
              <a:solidFill>
                <a:srgbClr val="CC0000"/>
              </a:solidFill>
            </p:grpSpPr>
            <p:sp>
              <p:nvSpPr>
                <p:cNvPr id="66" name="Google Shape;9294;p98">
                  <a:extLst>
                    <a:ext uri="{FF2B5EF4-FFF2-40B4-BE49-F238E27FC236}">
                      <a16:creationId xmlns:a16="http://schemas.microsoft.com/office/drawing/2014/main" id="{82E3CE94-3B91-4623-8289-1529BEAD3966}"/>
                    </a:ext>
                  </a:extLst>
                </p:cNvPr>
                <p:cNvSpPr/>
                <p:nvPr/>
              </p:nvSpPr>
              <p:spPr>
                <a:xfrm>
                  <a:off x="-927575" y="3671500"/>
                  <a:ext cx="40200" cy="1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" h="663" extrusionOk="0">
                      <a:moveTo>
                        <a:pt x="473" y="0"/>
                      </a:moveTo>
                      <a:cubicBezTo>
                        <a:pt x="32" y="0"/>
                        <a:pt x="1" y="662"/>
                        <a:pt x="473" y="662"/>
                      </a:cubicBezTo>
                      <a:lnTo>
                        <a:pt x="1135" y="662"/>
                      </a:lnTo>
                      <a:cubicBezTo>
                        <a:pt x="1145" y="663"/>
                        <a:pt x="1156" y="663"/>
                        <a:pt x="1166" y="663"/>
                      </a:cubicBezTo>
                      <a:cubicBezTo>
                        <a:pt x="1607" y="663"/>
                        <a:pt x="1597" y="0"/>
                        <a:pt x="113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9295;p98">
                  <a:extLst>
                    <a:ext uri="{FF2B5EF4-FFF2-40B4-BE49-F238E27FC236}">
                      <a16:creationId xmlns:a16="http://schemas.microsoft.com/office/drawing/2014/main" id="{0F642B60-80D1-48AA-AD78-0912EAEA800B}"/>
                    </a:ext>
                  </a:extLst>
                </p:cNvPr>
                <p:cNvSpPr/>
                <p:nvPr/>
              </p:nvSpPr>
              <p:spPr>
                <a:xfrm>
                  <a:off x="-1183550" y="3671500"/>
                  <a:ext cx="39400" cy="1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663" extrusionOk="0">
                      <a:moveTo>
                        <a:pt x="473" y="0"/>
                      </a:moveTo>
                      <a:cubicBezTo>
                        <a:pt x="32" y="0"/>
                        <a:pt x="1" y="662"/>
                        <a:pt x="473" y="662"/>
                      </a:cubicBezTo>
                      <a:lnTo>
                        <a:pt x="1135" y="662"/>
                      </a:lnTo>
                      <a:cubicBezTo>
                        <a:pt x="1145" y="663"/>
                        <a:pt x="1154" y="663"/>
                        <a:pt x="1163" y="663"/>
                      </a:cubicBezTo>
                      <a:cubicBezTo>
                        <a:pt x="1576" y="663"/>
                        <a:pt x="1566" y="0"/>
                        <a:pt x="113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9296;p98">
                  <a:extLst>
                    <a:ext uri="{FF2B5EF4-FFF2-40B4-BE49-F238E27FC236}">
                      <a16:creationId xmlns:a16="http://schemas.microsoft.com/office/drawing/2014/main" id="{4EDE3888-7A81-47FB-A764-2BF676571B67}"/>
                    </a:ext>
                  </a:extLst>
                </p:cNvPr>
                <p:cNvSpPr/>
                <p:nvPr/>
              </p:nvSpPr>
              <p:spPr>
                <a:xfrm>
                  <a:off x="-944250" y="3603025"/>
                  <a:ext cx="39525" cy="2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1" h="1055" extrusionOk="0">
                      <a:moveTo>
                        <a:pt x="1086" y="1"/>
                      </a:moveTo>
                      <a:cubicBezTo>
                        <a:pt x="1024" y="1"/>
                        <a:pt x="957" y="19"/>
                        <a:pt x="888" y="61"/>
                      </a:cubicBezTo>
                      <a:lnTo>
                        <a:pt x="321" y="408"/>
                      </a:lnTo>
                      <a:cubicBezTo>
                        <a:pt x="0" y="595"/>
                        <a:pt x="179" y="1054"/>
                        <a:pt x="490" y="1054"/>
                      </a:cubicBezTo>
                      <a:cubicBezTo>
                        <a:pt x="546" y="1054"/>
                        <a:pt x="606" y="1040"/>
                        <a:pt x="668" y="1006"/>
                      </a:cubicBezTo>
                      <a:lnTo>
                        <a:pt x="1266" y="660"/>
                      </a:lnTo>
                      <a:cubicBezTo>
                        <a:pt x="1581" y="450"/>
                        <a:pt x="1394" y="1"/>
                        <a:pt x="108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9297;p98">
                  <a:extLst>
                    <a:ext uri="{FF2B5EF4-FFF2-40B4-BE49-F238E27FC236}">
                      <a16:creationId xmlns:a16="http://schemas.microsoft.com/office/drawing/2014/main" id="{15BA15B7-4C13-49DB-9BC3-DAD0B57832FE}"/>
                    </a:ext>
                  </a:extLst>
                </p:cNvPr>
                <p:cNvSpPr/>
                <p:nvPr/>
              </p:nvSpPr>
              <p:spPr>
                <a:xfrm>
                  <a:off x="-1166200" y="3731225"/>
                  <a:ext cx="39700" cy="2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" h="1043" extrusionOk="0">
                      <a:moveTo>
                        <a:pt x="1071" y="1"/>
                      </a:moveTo>
                      <a:cubicBezTo>
                        <a:pt x="1021" y="1"/>
                        <a:pt x="968" y="12"/>
                        <a:pt x="913" y="37"/>
                      </a:cubicBezTo>
                      <a:lnTo>
                        <a:pt x="315" y="384"/>
                      </a:lnTo>
                      <a:cubicBezTo>
                        <a:pt x="0" y="593"/>
                        <a:pt x="187" y="1043"/>
                        <a:pt x="495" y="1043"/>
                      </a:cubicBezTo>
                      <a:cubicBezTo>
                        <a:pt x="557" y="1043"/>
                        <a:pt x="624" y="1025"/>
                        <a:pt x="693" y="982"/>
                      </a:cubicBezTo>
                      <a:lnTo>
                        <a:pt x="1260" y="636"/>
                      </a:lnTo>
                      <a:cubicBezTo>
                        <a:pt x="1587" y="472"/>
                        <a:pt x="1395" y="1"/>
                        <a:pt x="107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9298;p98">
                  <a:extLst>
                    <a:ext uri="{FF2B5EF4-FFF2-40B4-BE49-F238E27FC236}">
                      <a16:creationId xmlns:a16="http://schemas.microsoft.com/office/drawing/2014/main" id="{88173716-3B3F-4A19-83D4-BAF9ECE756CA}"/>
                    </a:ext>
                  </a:extLst>
                </p:cNvPr>
                <p:cNvSpPr/>
                <p:nvPr/>
              </p:nvSpPr>
              <p:spPr>
                <a:xfrm>
                  <a:off x="-944925" y="3730950"/>
                  <a:ext cx="40200" cy="2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" h="1055" extrusionOk="0">
                      <a:moveTo>
                        <a:pt x="515" y="0"/>
                      </a:moveTo>
                      <a:cubicBezTo>
                        <a:pt x="198" y="0"/>
                        <a:pt x="1" y="460"/>
                        <a:pt x="348" y="647"/>
                      </a:cubicBezTo>
                      <a:lnTo>
                        <a:pt x="915" y="993"/>
                      </a:lnTo>
                      <a:cubicBezTo>
                        <a:pt x="984" y="1036"/>
                        <a:pt x="1052" y="1054"/>
                        <a:pt x="1114" y="1054"/>
                      </a:cubicBezTo>
                      <a:cubicBezTo>
                        <a:pt x="1421" y="1054"/>
                        <a:pt x="1608" y="609"/>
                        <a:pt x="1293" y="426"/>
                      </a:cubicBezTo>
                      <a:lnTo>
                        <a:pt x="695" y="48"/>
                      </a:lnTo>
                      <a:cubicBezTo>
                        <a:pt x="633" y="15"/>
                        <a:pt x="572" y="0"/>
                        <a:pt x="5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9299;p98">
                  <a:extLst>
                    <a:ext uri="{FF2B5EF4-FFF2-40B4-BE49-F238E27FC236}">
                      <a16:creationId xmlns:a16="http://schemas.microsoft.com/office/drawing/2014/main" id="{9FEDB0CD-BEF7-4F0F-BF19-443BFB6812A5}"/>
                    </a:ext>
                  </a:extLst>
                </p:cNvPr>
                <p:cNvSpPr/>
                <p:nvPr/>
              </p:nvSpPr>
              <p:spPr>
                <a:xfrm>
                  <a:off x="-1167000" y="3603025"/>
                  <a:ext cx="40200" cy="2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" h="1055" extrusionOk="0">
                      <a:moveTo>
                        <a:pt x="477" y="1"/>
                      </a:moveTo>
                      <a:cubicBezTo>
                        <a:pt x="188" y="1"/>
                        <a:pt x="1" y="450"/>
                        <a:pt x="315" y="660"/>
                      </a:cubicBezTo>
                      <a:lnTo>
                        <a:pt x="914" y="1006"/>
                      </a:lnTo>
                      <a:cubicBezTo>
                        <a:pt x="981" y="1040"/>
                        <a:pt x="1044" y="1054"/>
                        <a:pt x="1103" y="1054"/>
                      </a:cubicBezTo>
                      <a:cubicBezTo>
                        <a:pt x="1434" y="1054"/>
                        <a:pt x="1608" y="595"/>
                        <a:pt x="1260" y="408"/>
                      </a:cubicBezTo>
                      <a:lnTo>
                        <a:pt x="662" y="61"/>
                      </a:lnTo>
                      <a:cubicBezTo>
                        <a:pt x="598" y="19"/>
                        <a:pt x="536" y="1"/>
                        <a:pt x="47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9300;p98">
                  <a:extLst>
                    <a:ext uri="{FF2B5EF4-FFF2-40B4-BE49-F238E27FC236}">
                      <a16:creationId xmlns:a16="http://schemas.microsoft.com/office/drawing/2014/main" id="{5DD2ED6D-8709-4380-92BB-6395450E7387}"/>
                    </a:ext>
                  </a:extLst>
                </p:cNvPr>
                <p:cNvSpPr/>
                <p:nvPr/>
              </p:nvSpPr>
              <p:spPr>
                <a:xfrm>
                  <a:off x="-1065400" y="3658900"/>
                  <a:ext cx="59875" cy="7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5" h="3088" extrusionOk="0">
                      <a:moveTo>
                        <a:pt x="882" y="0"/>
                      </a:moveTo>
                      <a:lnTo>
                        <a:pt x="0" y="1355"/>
                      </a:lnTo>
                      <a:lnTo>
                        <a:pt x="1355" y="1922"/>
                      </a:lnTo>
                      <a:cubicBezTo>
                        <a:pt x="1450" y="1953"/>
                        <a:pt x="1544" y="2111"/>
                        <a:pt x="1544" y="2237"/>
                      </a:cubicBezTo>
                      <a:lnTo>
                        <a:pt x="1544" y="3088"/>
                      </a:lnTo>
                      <a:lnTo>
                        <a:pt x="2395" y="1733"/>
                      </a:lnTo>
                      <a:lnTo>
                        <a:pt x="1071" y="1166"/>
                      </a:lnTo>
                      <a:cubicBezTo>
                        <a:pt x="945" y="1134"/>
                        <a:pt x="882" y="1008"/>
                        <a:pt x="882" y="851"/>
                      </a:cubicBezTo>
                      <a:lnTo>
                        <a:pt x="88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9301;p98">
                  <a:extLst>
                    <a:ext uri="{FF2B5EF4-FFF2-40B4-BE49-F238E27FC236}">
                      <a16:creationId xmlns:a16="http://schemas.microsoft.com/office/drawing/2014/main" id="{C4305C9B-F265-42E6-974A-FC9FC82271E4}"/>
                    </a:ext>
                  </a:extLst>
                </p:cNvPr>
                <p:cNvSpPr/>
                <p:nvPr/>
              </p:nvSpPr>
              <p:spPr>
                <a:xfrm>
                  <a:off x="-1078000" y="3809325"/>
                  <a:ext cx="85075" cy="6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3" h="2710" extrusionOk="0">
                      <a:moveTo>
                        <a:pt x="0" y="1"/>
                      </a:moveTo>
                      <a:lnTo>
                        <a:pt x="0" y="662"/>
                      </a:lnTo>
                      <a:lnTo>
                        <a:pt x="1008" y="662"/>
                      </a:lnTo>
                      <a:cubicBezTo>
                        <a:pt x="1449" y="662"/>
                        <a:pt x="1481" y="1324"/>
                        <a:pt x="1008" y="1324"/>
                      </a:cubicBezTo>
                      <a:lnTo>
                        <a:pt x="0" y="1324"/>
                      </a:lnTo>
                      <a:lnTo>
                        <a:pt x="0" y="1670"/>
                      </a:lnTo>
                      <a:cubicBezTo>
                        <a:pt x="0" y="2237"/>
                        <a:pt x="473" y="2710"/>
                        <a:pt x="1008" y="2710"/>
                      </a:cubicBezTo>
                      <a:lnTo>
                        <a:pt x="2395" y="2710"/>
                      </a:lnTo>
                      <a:cubicBezTo>
                        <a:pt x="2962" y="2710"/>
                        <a:pt x="3403" y="2237"/>
                        <a:pt x="3403" y="1670"/>
                      </a:cubicBezTo>
                      <a:lnTo>
                        <a:pt x="3403" y="1324"/>
                      </a:lnTo>
                      <a:lnTo>
                        <a:pt x="2395" y="1324"/>
                      </a:lnTo>
                      <a:cubicBezTo>
                        <a:pt x="1954" y="1324"/>
                        <a:pt x="1922" y="662"/>
                        <a:pt x="2395" y="662"/>
                      </a:cubicBezTo>
                      <a:lnTo>
                        <a:pt x="3403" y="662"/>
                      </a:lnTo>
                      <a:lnTo>
                        <a:pt x="340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9302;p98">
                  <a:extLst>
                    <a:ext uri="{FF2B5EF4-FFF2-40B4-BE49-F238E27FC236}">
                      <a16:creationId xmlns:a16="http://schemas.microsoft.com/office/drawing/2014/main" id="{98436709-37BD-4B92-B360-8EE0313619CA}"/>
                    </a:ext>
                  </a:extLst>
                </p:cNvPr>
                <p:cNvSpPr/>
                <p:nvPr/>
              </p:nvSpPr>
              <p:spPr>
                <a:xfrm>
                  <a:off x="-1135500" y="3586521"/>
                  <a:ext cx="193775" cy="20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51" h="8188" extrusionOk="0">
                      <a:moveTo>
                        <a:pt x="4023" y="1424"/>
                      </a:moveTo>
                      <a:cubicBezTo>
                        <a:pt x="4201" y="1424"/>
                        <a:pt x="4380" y="1561"/>
                        <a:pt x="4380" y="1761"/>
                      </a:cubicBezTo>
                      <a:lnTo>
                        <a:pt x="4380" y="3588"/>
                      </a:lnTo>
                      <a:lnTo>
                        <a:pt x="5892" y="4124"/>
                      </a:lnTo>
                      <a:cubicBezTo>
                        <a:pt x="5955" y="4187"/>
                        <a:pt x="6049" y="4250"/>
                        <a:pt x="6081" y="4344"/>
                      </a:cubicBezTo>
                      <a:cubicBezTo>
                        <a:pt x="6081" y="4407"/>
                        <a:pt x="6081" y="4533"/>
                        <a:pt x="5986" y="4628"/>
                      </a:cubicBezTo>
                      <a:lnTo>
                        <a:pt x="4285" y="7369"/>
                      </a:lnTo>
                      <a:cubicBezTo>
                        <a:pt x="4222" y="7495"/>
                        <a:pt x="4127" y="7526"/>
                        <a:pt x="4033" y="7526"/>
                      </a:cubicBezTo>
                      <a:lnTo>
                        <a:pt x="3938" y="7526"/>
                      </a:lnTo>
                      <a:cubicBezTo>
                        <a:pt x="3781" y="7495"/>
                        <a:pt x="3718" y="7369"/>
                        <a:pt x="3718" y="7211"/>
                      </a:cubicBezTo>
                      <a:lnTo>
                        <a:pt x="3718" y="5384"/>
                      </a:lnTo>
                      <a:lnTo>
                        <a:pt x="2206" y="4817"/>
                      </a:lnTo>
                      <a:cubicBezTo>
                        <a:pt x="2143" y="4754"/>
                        <a:pt x="2048" y="4691"/>
                        <a:pt x="2017" y="4596"/>
                      </a:cubicBezTo>
                      <a:cubicBezTo>
                        <a:pt x="1985" y="4533"/>
                        <a:pt x="2017" y="4407"/>
                        <a:pt x="2048" y="4344"/>
                      </a:cubicBezTo>
                      <a:lnTo>
                        <a:pt x="3749" y="1572"/>
                      </a:lnTo>
                      <a:cubicBezTo>
                        <a:pt x="3818" y="1469"/>
                        <a:pt x="3920" y="1424"/>
                        <a:pt x="4023" y="1424"/>
                      </a:cubicBezTo>
                      <a:close/>
                      <a:moveTo>
                        <a:pt x="4019" y="1"/>
                      </a:moveTo>
                      <a:cubicBezTo>
                        <a:pt x="3743" y="1"/>
                        <a:pt x="3463" y="31"/>
                        <a:pt x="3182" y="91"/>
                      </a:cubicBezTo>
                      <a:cubicBezTo>
                        <a:pt x="1733" y="406"/>
                        <a:pt x="567" y="1572"/>
                        <a:pt x="284" y="3084"/>
                      </a:cubicBezTo>
                      <a:cubicBezTo>
                        <a:pt x="0" y="4533"/>
                        <a:pt x="599" y="5479"/>
                        <a:pt x="1040" y="6140"/>
                      </a:cubicBezTo>
                      <a:cubicBezTo>
                        <a:pt x="1922" y="7526"/>
                        <a:pt x="1387" y="7526"/>
                        <a:pt x="1670" y="8188"/>
                      </a:cubicBezTo>
                      <a:lnTo>
                        <a:pt x="6301" y="8188"/>
                      </a:lnTo>
                      <a:cubicBezTo>
                        <a:pt x="6553" y="7526"/>
                        <a:pt x="6018" y="7526"/>
                        <a:pt x="6931" y="6109"/>
                      </a:cubicBezTo>
                      <a:cubicBezTo>
                        <a:pt x="7373" y="5447"/>
                        <a:pt x="7719" y="4817"/>
                        <a:pt x="7719" y="3746"/>
                      </a:cubicBezTo>
                      <a:cubicBezTo>
                        <a:pt x="7751" y="2612"/>
                        <a:pt x="7246" y="1540"/>
                        <a:pt x="6396" y="847"/>
                      </a:cubicBezTo>
                      <a:cubicBezTo>
                        <a:pt x="5726" y="297"/>
                        <a:pt x="4892" y="1"/>
                        <a:pt x="401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A8DD64E4-FC43-49AF-915C-94D5966A62BD}"/>
              </a:ext>
            </a:extLst>
          </p:cNvPr>
          <p:cNvCxnSpPr>
            <a:cxnSpLocks/>
            <a:stCxn id="20" idx="3"/>
            <a:endCxn id="46" idx="1"/>
          </p:cNvCxnSpPr>
          <p:nvPr/>
        </p:nvCxnSpPr>
        <p:spPr>
          <a:xfrm flipV="1">
            <a:off x="853853" y="2703882"/>
            <a:ext cx="589905" cy="376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4722FE5F-9673-4050-A447-DA7AF5B5C522}"/>
              </a:ext>
            </a:extLst>
          </p:cNvPr>
          <p:cNvSpPr/>
          <p:nvPr/>
        </p:nvSpPr>
        <p:spPr>
          <a:xfrm>
            <a:off x="1412213" y="4023844"/>
            <a:ext cx="988616" cy="6492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ID, Gender, previous shopping history</a:t>
            </a:r>
          </a:p>
        </p:txBody>
      </p:sp>
      <p:cxnSp>
        <p:nvCxnSpPr>
          <p:cNvPr id="150" name="Google Shape;418;p8">
            <a:extLst>
              <a:ext uri="{FF2B5EF4-FFF2-40B4-BE49-F238E27FC236}">
                <a16:creationId xmlns:a16="http://schemas.microsoft.com/office/drawing/2014/main" id="{1A4F4885-6DDD-4646-B326-926820C2E929}"/>
              </a:ext>
            </a:extLst>
          </p:cNvPr>
          <p:cNvCxnSpPr>
            <a:cxnSpLocks/>
            <a:stCxn id="46" idx="3"/>
            <a:endCxn id="25" idx="1"/>
          </p:cNvCxnSpPr>
          <p:nvPr/>
        </p:nvCxnSpPr>
        <p:spPr>
          <a:xfrm flipV="1">
            <a:off x="2189982" y="2248137"/>
            <a:ext cx="562214" cy="455745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sp>
        <p:nvSpPr>
          <p:cNvPr id="174" name="Google Shape;421;p8">
            <a:extLst>
              <a:ext uri="{FF2B5EF4-FFF2-40B4-BE49-F238E27FC236}">
                <a16:creationId xmlns:a16="http://schemas.microsoft.com/office/drawing/2014/main" id="{CF7BDBBA-F714-427B-B077-EE7342EE2512}"/>
              </a:ext>
            </a:extLst>
          </p:cNvPr>
          <p:cNvSpPr/>
          <p:nvPr/>
        </p:nvSpPr>
        <p:spPr>
          <a:xfrm>
            <a:off x="320237" y="3634973"/>
            <a:ext cx="986009" cy="380296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rPr>
              <a:t>Product Database</a:t>
            </a:r>
            <a:endParaRPr sz="1000" dirty="0">
              <a:solidFill>
                <a:srgbClr val="FFFFFF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75" name="Rectangle: Rounded Corners 174">
            <a:extLst>
              <a:ext uri="{FF2B5EF4-FFF2-40B4-BE49-F238E27FC236}">
                <a16:creationId xmlns:a16="http://schemas.microsoft.com/office/drawing/2014/main" id="{DCFA3DAB-5062-4EC1-9054-571324E6BE4A}"/>
              </a:ext>
            </a:extLst>
          </p:cNvPr>
          <p:cNvSpPr/>
          <p:nvPr/>
        </p:nvSpPr>
        <p:spPr>
          <a:xfrm>
            <a:off x="320236" y="4023844"/>
            <a:ext cx="988616" cy="6492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Product names &amp; images, Categories</a:t>
            </a:r>
          </a:p>
        </p:txBody>
      </p:sp>
      <p:cxnSp>
        <p:nvCxnSpPr>
          <p:cNvPr id="190" name="Google Shape;418;p8">
            <a:extLst>
              <a:ext uri="{FF2B5EF4-FFF2-40B4-BE49-F238E27FC236}">
                <a16:creationId xmlns:a16="http://schemas.microsoft.com/office/drawing/2014/main" id="{2C023AF4-3091-43BF-A17F-09B333F460C9}"/>
              </a:ext>
            </a:extLst>
          </p:cNvPr>
          <p:cNvCxnSpPr>
            <a:cxnSpLocks/>
            <a:stCxn id="46" idx="3"/>
            <a:endCxn id="24" idx="1"/>
          </p:cNvCxnSpPr>
          <p:nvPr/>
        </p:nvCxnSpPr>
        <p:spPr>
          <a:xfrm>
            <a:off x="2189982" y="2703882"/>
            <a:ext cx="557939" cy="536314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cxnSp>
        <p:nvCxnSpPr>
          <p:cNvPr id="195" name="Google Shape;418;p8">
            <a:extLst>
              <a:ext uri="{FF2B5EF4-FFF2-40B4-BE49-F238E27FC236}">
                <a16:creationId xmlns:a16="http://schemas.microsoft.com/office/drawing/2014/main" id="{3316006B-BE17-4C8C-BC3D-02EEFBB71D03}"/>
              </a:ext>
            </a:extLst>
          </p:cNvPr>
          <p:cNvCxnSpPr>
            <a:cxnSpLocks/>
            <a:stCxn id="24" idx="3"/>
            <a:endCxn id="123" idx="1"/>
          </p:cNvCxnSpPr>
          <p:nvPr/>
        </p:nvCxnSpPr>
        <p:spPr>
          <a:xfrm>
            <a:off x="3503921" y="3240196"/>
            <a:ext cx="863076" cy="1108283"/>
          </a:xfrm>
          <a:prstGeom prst="bentConnector3">
            <a:avLst>
              <a:gd name="adj1" fmla="val 18519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cxnSp>
        <p:nvCxnSpPr>
          <p:cNvPr id="201" name="Google Shape;418;p8">
            <a:extLst>
              <a:ext uri="{FF2B5EF4-FFF2-40B4-BE49-F238E27FC236}">
                <a16:creationId xmlns:a16="http://schemas.microsoft.com/office/drawing/2014/main" id="{B3922C45-4231-4DCD-837E-189A06716448}"/>
              </a:ext>
            </a:extLst>
          </p:cNvPr>
          <p:cNvCxnSpPr>
            <a:cxnSpLocks/>
            <a:stCxn id="25" idx="3"/>
            <a:endCxn id="15" idx="1"/>
          </p:cNvCxnSpPr>
          <p:nvPr/>
        </p:nvCxnSpPr>
        <p:spPr>
          <a:xfrm>
            <a:off x="3508196" y="2248137"/>
            <a:ext cx="851894" cy="440880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cxnSp>
        <p:nvCxnSpPr>
          <p:cNvPr id="208" name="Google Shape;418;p8">
            <a:extLst>
              <a:ext uri="{FF2B5EF4-FFF2-40B4-BE49-F238E27FC236}">
                <a16:creationId xmlns:a16="http://schemas.microsoft.com/office/drawing/2014/main" id="{187F7336-21A3-4B60-A483-8E6CB5686576}"/>
              </a:ext>
            </a:extLst>
          </p:cNvPr>
          <p:cNvCxnSpPr>
            <a:cxnSpLocks/>
            <a:stCxn id="175" idx="2"/>
            <a:endCxn id="123" idx="2"/>
          </p:cNvCxnSpPr>
          <p:nvPr/>
        </p:nvCxnSpPr>
        <p:spPr>
          <a:xfrm rot="16200000" flipH="1">
            <a:off x="2903915" y="2583742"/>
            <a:ext cx="12700" cy="4178743"/>
          </a:xfrm>
          <a:prstGeom prst="bentConnector3">
            <a:avLst>
              <a:gd name="adj1" fmla="val 234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cxnSp>
        <p:nvCxnSpPr>
          <p:cNvPr id="510" name="Straight Arrow Connector 509">
            <a:extLst>
              <a:ext uri="{FF2B5EF4-FFF2-40B4-BE49-F238E27FC236}">
                <a16:creationId xmlns:a16="http://schemas.microsoft.com/office/drawing/2014/main" id="{78CF03D9-EB56-407B-B84A-F68A62EBE502}"/>
              </a:ext>
            </a:extLst>
          </p:cNvPr>
          <p:cNvCxnSpPr>
            <a:stCxn id="105" idx="3"/>
            <a:endCxn id="123" idx="1"/>
          </p:cNvCxnSpPr>
          <p:nvPr/>
        </p:nvCxnSpPr>
        <p:spPr>
          <a:xfrm>
            <a:off x="2400829" y="4348479"/>
            <a:ext cx="1966168" cy="0"/>
          </a:xfrm>
          <a:prstGeom prst="straightConnector1">
            <a:avLst/>
          </a:prstGeom>
          <a:ln w="25400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oogle Shape;418;p8">
            <a:extLst>
              <a:ext uri="{FF2B5EF4-FFF2-40B4-BE49-F238E27FC236}">
                <a16:creationId xmlns:a16="http://schemas.microsoft.com/office/drawing/2014/main" id="{56879BA9-A34E-43E4-9291-670F8C0956B4}"/>
              </a:ext>
            </a:extLst>
          </p:cNvPr>
          <p:cNvCxnSpPr>
            <a:cxnSpLocks/>
            <a:stCxn id="15" idx="3"/>
            <a:endCxn id="171" idx="1"/>
          </p:cNvCxnSpPr>
          <p:nvPr/>
        </p:nvCxnSpPr>
        <p:spPr>
          <a:xfrm>
            <a:off x="5619576" y="2689017"/>
            <a:ext cx="1398186" cy="420990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cxnSp>
        <p:nvCxnSpPr>
          <p:cNvPr id="216" name="Google Shape;418;p8">
            <a:extLst>
              <a:ext uri="{FF2B5EF4-FFF2-40B4-BE49-F238E27FC236}">
                <a16:creationId xmlns:a16="http://schemas.microsoft.com/office/drawing/2014/main" id="{06AC266F-4AC6-4896-80E0-8147C5AF183A}"/>
              </a:ext>
            </a:extLst>
          </p:cNvPr>
          <p:cNvCxnSpPr>
            <a:cxnSpLocks/>
            <a:stCxn id="123" idx="3"/>
            <a:endCxn id="171" idx="1"/>
          </p:cNvCxnSpPr>
          <p:nvPr/>
        </p:nvCxnSpPr>
        <p:spPr>
          <a:xfrm flipV="1">
            <a:off x="5619576" y="3110007"/>
            <a:ext cx="1398186" cy="1238472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6C5C07CE-94AF-4BED-A85B-1CAE0A0712FB}"/>
              </a:ext>
            </a:extLst>
          </p:cNvPr>
          <p:cNvGrpSpPr/>
          <p:nvPr/>
        </p:nvGrpSpPr>
        <p:grpSpPr>
          <a:xfrm>
            <a:off x="4366997" y="3699951"/>
            <a:ext cx="1252580" cy="973163"/>
            <a:chOff x="4366997" y="3699951"/>
            <a:chExt cx="1252580" cy="973163"/>
          </a:xfrm>
        </p:grpSpPr>
        <p:sp>
          <p:nvSpPr>
            <p:cNvPr id="109" name="Google Shape;413;p8">
              <a:extLst>
                <a:ext uri="{FF2B5EF4-FFF2-40B4-BE49-F238E27FC236}">
                  <a16:creationId xmlns:a16="http://schemas.microsoft.com/office/drawing/2014/main" id="{FBA5C31B-121A-46A3-8788-291792AE7CC2}"/>
                </a:ext>
              </a:extLst>
            </p:cNvPr>
            <p:cNvSpPr/>
            <p:nvPr/>
          </p:nvSpPr>
          <p:spPr>
            <a:xfrm flipH="1">
              <a:off x="4366997" y="3699951"/>
              <a:ext cx="1252580" cy="315523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dirty="0">
                  <a:solidFill>
                    <a:srgbClr val="FFFFFF"/>
                  </a:solidFill>
                  <a:latin typeface="+mn-lt"/>
                  <a:ea typeface="Playfair Display"/>
                  <a:cs typeface="Playfair Display"/>
                  <a:sym typeface="Playfair Display"/>
                </a:rPr>
                <a:t>Recommendation System</a:t>
              </a:r>
              <a:endParaRPr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endParaRPr>
            </a:p>
          </p:txBody>
        </p: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C8B3687-AC8C-457E-B85F-A463C1AC6207}"/>
                </a:ext>
              </a:extLst>
            </p:cNvPr>
            <p:cNvGrpSpPr/>
            <p:nvPr/>
          </p:nvGrpSpPr>
          <p:grpSpPr>
            <a:xfrm>
              <a:off x="4366997" y="4023844"/>
              <a:ext cx="1252579" cy="649270"/>
              <a:chOff x="4366997" y="4023844"/>
              <a:chExt cx="1252579" cy="649270"/>
            </a:xfrm>
          </p:grpSpPr>
          <p:sp>
            <p:nvSpPr>
              <p:cNvPr id="123" name="Rectangle: Rounded Corners 122">
                <a:extLst>
                  <a:ext uri="{FF2B5EF4-FFF2-40B4-BE49-F238E27FC236}">
                    <a16:creationId xmlns:a16="http://schemas.microsoft.com/office/drawing/2014/main" id="{26D225D6-8E8F-4678-9CD0-14EFAB29ECC8}"/>
                  </a:ext>
                </a:extLst>
              </p:cNvPr>
              <p:cNvSpPr/>
              <p:nvPr/>
            </p:nvSpPr>
            <p:spPr>
              <a:xfrm>
                <a:off x="4366997" y="4023844"/>
                <a:ext cx="1252579" cy="64927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126" name="Google Shape;9272;p98">
                <a:extLst>
                  <a:ext uri="{FF2B5EF4-FFF2-40B4-BE49-F238E27FC236}">
                    <a16:creationId xmlns:a16="http://schemas.microsoft.com/office/drawing/2014/main" id="{50E4B6A3-980C-4457-8F98-C69BF63E047A}"/>
                  </a:ext>
                </a:extLst>
              </p:cNvPr>
              <p:cNvGrpSpPr/>
              <p:nvPr/>
            </p:nvGrpSpPr>
            <p:grpSpPr>
              <a:xfrm>
                <a:off x="4510973" y="4143624"/>
                <a:ext cx="396000" cy="396000"/>
                <a:chOff x="-4475825" y="3612425"/>
                <a:chExt cx="293825" cy="291450"/>
              </a:xfrm>
              <a:solidFill>
                <a:srgbClr val="CC0000"/>
              </a:solidFill>
            </p:grpSpPr>
            <p:sp>
              <p:nvSpPr>
                <p:cNvPr id="127" name="Google Shape;9273;p98">
                  <a:extLst>
                    <a:ext uri="{FF2B5EF4-FFF2-40B4-BE49-F238E27FC236}">
                      <a16:creationId xmlns:a16="http://schemas.microsoft.com/office/drawing/2014/main" id="{64706772-992F-4B8F-9D71-A842E7836CE7}"/>
                    </a:ext>
                  </a:extLst>
                </p:cNvPr>
                <p:cNvSpPr/>
                <p:nvPr/>
              </p:nvSpPr>
              <p:spPr>
                <a:xfrm>
                  <a:off x="-4349800" y="3664400"/>
                  <a:ext cx="34675" cy="3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1324" extrusionOk="0">
                      <a:moveTo>
                        <a:pt x="694" y="1"/>
                      </a:moveTo>
                      <a:cubicBezTo>
                        <a:pt x="347" y="1"/>
                        <a:pt x="32" y="316"/>
                        <a:pt x="32" y="662"/>
                      </a:cubicBezTo>
                      <a:cubicBezTo>
                        <a:pt x="1" y="1040"/>
                        <a:pt x="316" y="1324"/>
                        <a:pt x="694" y="1324"/>
                      </a:cubicBezTo>
                      <a:cubicBezTo>
                        <a:pt x="1103" y="1324"/>
                        <a:pt x="1387" y="1009"/>
                        <a:pt x="1387" y="662"/>
                      </a:cubicBezTo>
                      <a:cubicBezTo>
                        <a:pt x="1387" y="284"/>
                        <a:pt x="1072" y="1"/>
                        <a:pt x="69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9274;p98">
                  <a:extLst>
                    <a:ext uri="{FF2B5EF4-FFF2-40B4-BE49-F238E27FC236}">
                      <a16:creationId xmlns:a16="http://schemas.microsoft.com/office/drawing/2014/main" id="{73D4A3D8-FD80-4BE2-B680-1FE32FF197E6}"/>
                    </a:ext>
                  </a:extLst>
                </p:cNvPr>
                <p:cNvSpPr/>
                <p:nvPr/>
              </p:nvSpPr>
              <p:spPr>
                <a:xfrm>
                  <a:off x="-4366325" y="3714800"/>
                  <a:ext cx="68525" cy="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388" extrusionOk="0">
                      <a:moveTo>
                        <a:pt x="1008" y="1"/>
                      </a:moveTo>
                      <a:cubicBezTo>
                        <a:pt x="473" y="1"/>
                        <a:pt x="0" y="474"/>
                        <a:pt x="0" y="1009"/>
                      </a:cubicBezTo>
                      <a:lnTo>
                        <a:pt x="0" y="1387"/>
                      </a:lnTo>
                      <a:lnTo>
                        <a:pt x="2741" y="1387"/>
                      </a:lnTo>
                      <a:lnTo>
                        <a:pt x="2741" y="1009"/>
                      </a:lnTo>
                      <a:cubicBezTo>
                        <a:pt x="2741" y="474"/>
                        <a:pt x="2268" y="1"/>
                        <a:pt x="167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9275;p98">
                  <a:extLst>
                    <a:ext uri="{FF2B5EF4-FFF2-40B4-BE49-F238E27FC236}">
                      <a16:creationId xmlns:a16="http://schemas.microsoft.com/office/drawing/2014/main" id="{08A26130-9820-49E3-99CD-86FDF31D5210}"/>
                    </a:ext>
                  </a:extLst>
                </p:cNvPr>
                <p:cNvSpPr/>
                <p:nvPr/>
              </p:nvSpPr>
              <p:spPr>
                <a:xfrm>
                  <a:off x="-4475825" y="3612425"/>
                  <a:ext cx="293825" cy="29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53" h="11658" extrusionOk="0">
                      <a:moveTo>
                        <a:pt x="5703" y="1324"/>
                      </a:moveTo>
                      <a:cubicBezTo>
                        <a:pt x="6459" y="1324"/>
                        <a:pt x="7089" y="1954"/>
                        <a:pt x="7089" y="2710"/>
                      </a:cubicBezTo>
                      <a:cubicBezTo>
                        <a:pt x="7089" y="3025"/>
                        <a:pt x="6963" y="3340"/>
                        <a:pt x="6774" y="3592"/>
                      </a:cubicBezTo>
                      <a:cubicBezTo>
                        <a:pt x="7373" y="3844"/>
                        <a:pt x="7751" y="4443"/>
                        <a:pt x="7751" y="5104"/>
                      </a:cubicBezTo>
                      <a:lnTo>
                        <a:pt x="7751" y="5766"/>
                      </a:lnTo>
                      <a:lnTo>
                        <a:pt x="7783" y="5766"/>
                      </a:lnTo>
                      <a:cubicBezTo>
                        <a:pt x="7783" y="5986"/>
                        <a:pt x="7625" y="6144"/>
                        <a:pt x="7436" y="6144"/>
                      </a:cubicBezTo>
                      <a:lnTo>
                        <a:pt x="4002" y="6144"/>
                      </a:lnTo>
                      <a:cubicBezTo>
                        <a:pt x="3813" y="6144"/>
                        <a:pt x="3655" y="5986"/>
                        <a:pt x="3655" y="5766"/>
                      </a:cubicBezTo>
                      <a:lnTo>
                        <a:pt x="3655" y="5104"/>
                      </a:lnTo>
                      <a:cubicBezTo>
                        <a:pt x="3655" y="4443"/>
                        <a:pt x="4065" y="3844"/>
                        <a:pt x="4664" y="3592"/>
                      </a:cubicBezTo>
                      <a:cubicBezTo>
                        <a:pt x="4443" y="3340"/>
                        <a:pt x="4348" y="3056"/>
                        <a:pt x="4348" y="2710"/>
                      </a:cubicBezTo>
                      <a:cubicBezTo>
                        <a:pt x="4348" y="1954"/>
                        <a:pt x="4979" y="1324"/>
                        <a:pt x="5703" y="1324"/>
                      </a:cubicBezTo>
                      <a:close/>
                      <a:moveTo>
                        <a:pt x="5798" y="0"/>
                      </a:moveTo>
                      <a:cubicBezTo>
                        <a:pt x="3561" y="0"/>
                        <a:pt x="1702" y="1859"/>
                        <a:pt x="1702" y="4096"/>
                      </a:cubicBezTo>
                      <a:cubicBezTo>
                        <a:pt x="1702" y="5041"/>
                        <a:pt x="2017" y="5955"/>
                        <a:pt x="2553" y="6616"/>
                      </a:cubicBezTo>
                      <a:lnTo>
                        <a:pt x="1702" y="7120"/>
                      </a:lnTo>
                      <a:cubicBezTo>
                        <a:pt x="1513" y="6963"/>
                        <a:pt x="1293" y="6900"/>
                        <a:pt x="1040" y="6900"/>
                      </a:cubicBezTo>
                      <a:cubicBezTo>
                        <a:pt x="473" y="6900"/>
                        <a:pt x="1" y="7341"/>
                        <a:pt x="1" y="7908"/>
                      </a:cubicBezTo>
                      <a:cubicBezTo>
                        <a:pt x="1" y="8475"/>
                        <a:pt x="473" y="8948"/>
                        <a:pt x="1040" y="8948"/>
                      </a:cubicBezTo>
                      <a:cubicBezTo>
                        <a:pt x="1576" y="8948"/>
                        <a:pt x="2049" y="8475"/>
                        <a:pt x="2049" y="7908"/>
                      </a:cubicBezTo>
                      <a:lnTo>
                        <a:pt x="2049" y="7719"/>
                      </a:lnTo>
                      <a:lnTo>
                        <a:pt x="3025" y="7120"/>
                      </a:lnTo>
                      <a:cubicBezTo>
                        <a:pt x="3309" y="7372"/>
                        <a:pt x="3592" y="7593"/>
                        <a:pt x="3939" y="7751"/>
                      </a:cubicBezTo>
                      <a:lnTo>
                        <a:pt x="3277" y="8948"/>
                      </a:lnTo>
                      <a:lnTo>
                        <a:pt x="3088" y="8948"/>
                      </a:lnTo>
                      <a:cubicBezTo>
                        <a:pt x="2521" y="8948"/>
                        <a:pt x="2049" y="9420"/>
                        <a:pt x="2049" y="9956"/>
                      </a:cubicBezTo>
                      <a:cubicBezTo>
                        <a:pt x="2049" y="10523"/>
                        <a:pt x="2521" y="10996"/>
                        <a:pt x="3088" y="10996"/>
                      </a:cubicBezTo>
                      <a:cubicBezTo>
                        <a:pt x="3624" y="10996"/>
                        <a:pt x="4096" y="10523"/>
                        <a:pt x="4096" y="9956"/>
                      </a:cubicBezTo>
                      <a:cubicBezTo>
                        <a:pt x="4096" y="9735"/>
                        <a:pt x="4033" y="9483"/>
                        <a:pt x="3876" y="9294"/>
                      </a:cubicBezTo>
                      <a:lnTo>
                        <a:pt x="4569" y="8034"/>
                      </a:lnTo>
                      <a:cubicBezTo>
                        <a:pt x="4853" y="8097"/>
                        <a:pt x="5168" y="8192"/>
                        <a:pt x="5483" y="8223"/>
                      </a:cubicBezTo>
                      <a:lnTo>
                        <a:pt x="5483" y="9672"/>
                      </a:lnTo>
                      <a:cubicBezTo>
                        <a:pt x="5073" y="9830"/>
                        <a:pt x="4821" y="10208"/>
                        <a:pt x="4821" y="10617"/>
                      </a:cubicBezTo>
                      <a:cubicBezTo>
                        <a:pt x="4821" y="11185"/>
                        <a:pt x="5294" y="11657"/>
                        <a:pt x="5829" y="11657"/>
                      </a:cubicBezTo>
                      <a:cubicBezTo>
                        <a:pt x="6396" y="11657"/>
                        <a:pt x="6869" y="11185"/>
                        <a:pt x="6869" y="10617"/>
                      </a:cubicBezTo>
                      <a:cubicBezTo>
                        <a:pt x="6869" y="10208"/>
                        <a:pt x="6585" y="9798"/>
                        <a:pt x="6176" y="9672"/>
                      </a:cubicBezTo>
                      <a:lnTo>
                        <a:pt x="6176" y="8223"/>
                      </a:lnTo>
                      <a:cubicBezTo>
                        <a:pt x="6491" y="8192"/>
                        <a:pt x="6806" y="8160"/>
                        <a:pt x="7089" y="8034"/>
                      </a:cubicBezTo>
                      <a:lnTo>
                        <a:pt x="7814" y="9294"/>
                      </a:lnTo>
                      <a:cubicBezTo>
                        <a:pt x="7657" y="9483"/>
                        <a:pt x="7562" y="9672"/>
                        <a:pt x="7562" y="9956"/>
                      </a:cubicBezTo>
                      <a:cubicBezTo>
                        <a:pt x="7562" y="10523"/>
                        <a:pt x="8035" y="10996"/>
                        <a:pt x="8602" y="10996"/>
                      </a:cubicBezTo>
                      <a:cubicBezTo>
                        <a:pt x="9137" y="10996"/>
                        <a:pt x="9610" y="10523"/>
                        <a:pt x="9610" y="9956"/>
                      </a:cubicBezTo>
                      <a:cubicBezTo>
                        <a:pt x="9610" y="9420"/>
                        <a:pt x="9137" y="8948"/>
                        <a:pt x="8602" y="8948"/>
                      </a:cubicBezTo>
                      <a:lnTo>
                        <a:pt x="8381" y="8948"/>
                      </a:lnTo>
                      <a:lnTo>
                        <a:pt x="7720" y="7751"/>
                      </a:lnTo>
                      <a:cubicBezTo>
                        <a:pt x="8035" y="7593"/>
                        <a:pt x="8350" y="7372"/>
                        <a:pt x="8633" y="7120"/>
                      </a:cubicBezTo>
                      <a:lnTo>
                        <a:pt x="9704" y="7719"/>
                      </a:lnTo>
                      <a:lnTo>
                        <a:pt x="9704" y="7908"/>
                      </a:lnTo>
                      <a:cubicBezTo>
                        <a:pt x="9704" y="8475"/>
                        <a:pt x="10177" y="8948"/>
                        <a:pt x="10713" y="8948"/>
                      </a:cubicBezTo>
                      <a:cubicBezTo>
                        <a:pt x="11280" y="8948"/>
                        <a:pt x="11752" y="8475"/>
                        <a:pt x="11752" y="7908"/>
                      </a:cubicBezTo>
                      <a:cubicBezTo>
                        <a:pt x="11626" y="7309"/>
                        <a:pt x="11154" y="6900"/>
                        <a:pt x="10586" y="6900"/>
                      </a:cubicBezTo>
                      <a:cubicBezTo>
                        <a:pt x="10366" y="6900"/>
                        <a:pt x="10114" y="6963"/>
                        <a:pt x="9925" y="7120"/>
                      </a:cubicBezTo>
                      <a:lnTo>
                        <a:pt x="9011" y="6616"/>
                      </a:lnTo>
                      <a:cubicBezTo>
                        <a:pt x="9515" y="5892"/>
                        <a:pt x="9893" y="4978"/>
                        <a:pt x="9893" y="4096"/>
                      </a:cubicBezTo>
                      <a:cubicBezTo>
                        <a:pt x="9893" y="1796"/>
                        <a:pt x="8035" y="0"/>
                        <a:pt x="579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2" name="Google Shape;6667;p92">
                <a:extLst>
                  <a:ext uri="{FF2B5EF4-FFF2-40B4-BE49-F238E27FC236}">
                    <a16:creationId xmlns:a16="http://schemas.microsoft.com/office/drawing/2014/main" id="{7EB18B0D-4F85-435F-B3CF-D330B1A8A83D}"/>
                  </a:ext>
                </a:extLst>
              </p:cNvPr>
              <p:cNvGrpSpPr/>
              <p:nvPr/>
            </p:nvGrpSpPr>
            <p:grpSpPr>
              <a:xfrm>
                <a:off x="5065274" y="4143624"/>
                <a:ext cx="396000" cy="396000"/>
                <a:chOff x="2104275" y="3806450"/>
                <a:chExt cx="442975" cy="481825"/>
              </a:xfrm>
              <a:solidFill>
                <a:srgbClr val="CC0000"/>
              </a:solidFill>
            </p:grpSpPr>
            <p:sp>
              <p:nvSpPr>
                <p:cNvPr id="223" name="Google Shape;6668;p92">
                  <a:extLst>
                    <a:ext uri="{FF2B5EF4-FFF2-40B4-BE49-F238E27FC236}">
                      <a16:creationId xmlns:a16="http://schemas.microsoft.com/office/drawing/2014/main" id="{309F8916-3972-4876-905E-963B54D73F6B}"/>
                    </a:ext>
                  </a:extLst>
                </p:cNvPr>
                <p:cNvSpPr/>
                <p:nvPr/>
              </p:nvSpPr>
              <p:spPr>
                <a:xfrm>
                  <a:off x="2104275" y="3806450"/>
                  <a:ext cx="44297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9" h="19273" extrusionOk="0">
                      <a:moveTo>
                        <a:pt x="8889" y="1130"/>
                      </a:moveTo>
                      <a:cubicBezTo>
                        <a:pt x="9660" y="1130"/>
                        <a:pt x="10482" y="2382"/>
                        <a:pt x="11039" y="4343"/>
                      </a:cubicBezTo>
                      <a:cubicBezTo>
                        <a:pt x="10308" y="4586"/>
                        <a:pt x="9594" y="4870"/>
                        <a:pt x="8895" y="5192"/>
                      </a:cubicBezTo>
                      <a:cubicBezTo>
                        <a:pt x="8194" y="4864"/>
                        <a:pt x="7474" y="4577"/>
                        <a:pt x="6742" y="4331"/>
                      </a:cubicBezTo>
                      <a:cubicBezTo>
                        <a:pt x="7302" y="2379"/>
                        <a:pt x="8121" y="1130"/>
                        <a:pt x="8889" y="1130"/>
                      </a:cubicBezTo>
                      <a:close/>
                      <a:moveTo>
                        <a:pt x="6471" y="5445"/>
                      </a:moveTo>
                      <a:cubicBezTo>
                        <a:pt x="6830" y="5565"/>
                        <a:pt x="7200" y="5704"/>
                        <a:pt x="7570" y="5854"/>
                      </a:cubicBezTo>
                      <a:cubicBezTo>
                        <a:pt x="6571" y="6393"/>
                        <a:pt x="6878" y="6243"/>
                        <a:pt x="6273" y="6616"/>
                      </a:cubicBezTo>
                      <a:cubicBezTo>
                        <a:pt x="6330" y="6210"/>
                        <a:pt x="6396" y="5815"/>
                        <a:pt x="6471" y="5445"/>
                      </a:cubicBezTo>
                      <a:close/>
                      <a:moveTo>
                        <a:pt x="11307" y="5445"/>
                      </a:moveTo>
                      <a:cubicBezTo>
                        <a:pt x="11386" y="5815"/>
                        <a:pt x="11449" y="6210"/>
                        <a:pt x="11506" y="6616"/>
                      </a:cubicBezTo>
                      <a:cubicBezTo>
                        <a:pt x="10895" y="6240"/>
                        <a:pt x="11220" y="6399"/>
                        <a:pt x="10208" y="5854"/>
                      </a:cubicBezTo>
                      <a:cubicBezTo>
                        <a:pt x="10582" y="5704"/>
                        <a:pt x="10949" y="5565"/>
                        <a:pt x="11307" y="5445"/>
                      </a:cubicBezTo>
                      <a:close/>
                      <a:moveTo>
                        <a:pt x="13999" y="4845"/>
                      </a:moveTo>
                      <a:cubicBezTo>
                        <a:pt x="14142" y="5686"/>
                        <a:pt x="14870" y="6249"/>
                        <a:pt x="15661" y="6249"/>
                      </a:cubicBezTo>
                      <a:cubicBezTo>
                        <a:pt x="15873" y="6249"/>
                        <a:pt x="16089" y="6209"/>
                        <a:pt x="16300" y="6122"/>
                      </a:cubicBezTo>
                      <a:lnTo>
                        <a:pt x="16300" y="6122"/>
                      </a:lnTo>
                      <a:cubicBezTo>
                        <a:pt x="16201" y="6676"/>
                        <a:pt x="15821" y="7384"/>
                        <a:pt x="15183" y="8158"/>
                      </a:cubicBezTo>
                      <a:cubicBezTo>
                        <a:pt x="14993" y="8390"/>
                        <a:pt x="14761" y="8625"/>
                        <a:pt x="14535" y="8856"/>
                      </a:cubicBezTo>
                      <a:cubicBezTo>
                        <a:pt x="13963" y="8345"/>
                        <a:pt x="13361" y="7866"/>
                        <a:pt x="12735" y="7423"/>
                      </a:cubicBezTo>
                      <a:cubicBezTo>
                        <a:pt x="12662" y="6652"/>
                        <a:pt x="12551" y="5884"/>
                        <a:pt x="12394" y="5125"/>
                      </a:cubicBezTo>
                      <a:cubicBezTo>
                        <a:pt x="12921" y="4990"/>
                        <a:pt x="13457" y="4897"/>
                        <a:pt x="13999" y="4845"/>
                      </a:cubicBezTo>
                      <a:close/>
                      <a:moveTo>
                        <a:pt x="3779" y="4845"/>
                      </a:moveTo>
                      <a:cubicBezTo>
                        <a:pt x="4321" y="4897"/>
                        <a:pt x="4857" y="4990"/>
                        <a:pt x="5384" y="5129"/>
                      </a:cubicBezTo>
                      <a:cubicBezTo>
                        <a:pt x="5231" y="5887"/>
                        <a:pt x="5116" y="6652"/>
                        <a:pt x="5047" y="7423"/>
                      </a:cubicBezTo>
                      <a:cubicBezTo>
                        <a:pt x="4421" y="7869"/>
                        <a:pt x="3818" y="8348"/>
                        <a:pt x="3246" y="8859"/>
                      </a:cubicBezTo>
                      <a:cubicBezTo>
                        <a:pt x="3020" y="8625"/>
                        <a:pt x="2789" y="8393"/>
                        <a:pt x="2599" y="8161"/>
                      </a:cubicBezTo>
                      <a:cubicBezTo>
                        <a:pt x="1963" y="7387"/>
                        <a:pt x="1584" y="6685"/>
                        <a:pt x="1485" y="6125"/>
                      </a:cubicBezTo>
                      <a:lnTo>
                        <a:pt x="1485" y="6125"/>
                      </a:lnTo>
                      <a:cubicBezTo>
                        <a:pt x="1683" y="6207"/>
                        <a:pt x="1897" y="6249"/>
                        <a:pt x="2114" y="6249"/>
                      </a:cubicBezTo>
                      <a:cubicBezTo>
                        <a:pt x="2936" y="6246"/>
                        <a:pt x="3638" y="5655"/>
                        <a:pt x="3779" y="4845"/>
                      </a:cubicBezTo>
                      <a:close/>
                      <a:moveTo>
                        <a:pt x="4951" y="8893"/>
                      </a:moveTo>
                      <a:lnTo>
                        <a:pt x="4951" y="8893"/>
                      </a:lnTo>
                      <a:cubicBezTo>
                        <a:pt x="4945" y="9143"/>
                        <a:pt x="4939" y="9389"/>
                        <a:pt x="4939" y="9636"/>
                      </a:cubicBezTo>
                      <a:cubicBezTo>
                        <a:pt x="4939" y="9882"/>
                        <a:pt x="4945" y="10128"/>
                        <a:pt x="4951" y="10377"/>
                      </a:cubicBezTo>
                      <a:lnTo>
                        <a:pt x="4951" y="10377"/>
                      </a:lnTo>
                      <a:cubicBezTo>
                        <a:pt x="4637" y="10133"/>
                        <a:pt x="4348" y="9886"/>
                        <a:pt x="4065" y="9636"/>
                      </a:cubicBezTo>
                      <a:cubicBezTo>
                        <a:pt x="4348" y="9386"/>
                        <a:pt x="4637" y="9139"/>
                        <a:pt x="4951" y="8893"/>
                      </a:cubicBezTo>
                      <a:close/>
                      <a:moveTo>
                        <a:pt x="12828" y="8896"/>
                      </a:moveTo>
                      <a:lnTo>
                        <a:pt x="12828" y="8896"/>
                      </a:lnTo>
                      <a:cubicBezTo>
                        <a:pt x="13144" y="9139"/>
                        <a:pt x="13430" y="9386"/>
                        <a:pt x="13713" y="9636"/>
                      </a:cubicBezTo>
                      <a:cubicBezTo>
                        <a:pt x="13433" y="9886"/>
                        <a:pt x="13144" y="10133"/>
                        <a:pt x="12828" y="10380"/>
                      </a:cubicBezTo>
                      <a:cubicBezTo>
                        <a:pt x="12837" y="10130"/>
                        <a:pt x="12843" y="9883"/>
                        <a:pt x="12843" y="9636"/>
                      </a:cubicBezTo>
                      <a:cubicBezTo>
                        <a:pt x="12843" y="9389"/>
                        <a:pt x="12837" y="9143"/>
                        <a:pt x="12828" y="8896"/>
                      </a:cubicBezTo>
                      <a:close/>
                      <a:moveTo>
                        <a:pt x="8889" y="6447"/>
                      </a:moveTo>
                      <a:cubicBezTo>
                        <a:pt x="9850" y="6908"/>
                        <a:pt x="10774" y="7441"/>
                        <a:pt x="11657" y="8040"/>
                      </a:cubicBezTo>
                      <a:cubicBezTo>
                        <a:pt x="11693" y="8555"/>
                        <a:pt x="11714" y="9088"/>
                        <a:pt x="11714" y="9636"/>
                      </a:cubicBezTo>
                      <a:cubicBezTo>
                        <a:pt x="11714" y="10187"/>
                        <a:pt x="11693" y="10717"/>
                        <a:pt x="11657" y="11232"/>
                      </a:cubicBezTo>
                      <a:cubicBezTo>
                        <a:pt x="10774" y="11832"/>
                        <a:pt x="9853" y="12365"/>
                        <a:pt x="8895" y="12828"/>
                      </a:cubicBezTo>
                      <a:cubicBezTo>
                        <a:pt x="7932" y="12368"/>
                        <a:pt x="7007" y="11832"/>
                        <a:pt x="6125" y="11232"/>
                      </a:cubicBezTo>
                      <a:cubicBezTo>
                        <a:pt x="6086" y="10717"/>
                        <a:pt x="6068" y="10187"/>
                        <a:pt x="6068" y="9636"/>
                      </a:cubicBezTo>
                      <a:cubicBezTo>
                        <a:pt x="6068" y="9088"/>
                        <a:pt x="6089" y="8555"/>
                        <a:pt x="6125" y="8040"/>
                      </a:cubicBezTo>
                      <a:cubicBezTo>
                        <a:pt x="7004" y="7441"/>
                        <a:pt x="7929" y="6908"/>
                        <a:pt x="8889" y="6447"/>
                      </a:cubicBezTo>
                      <a:close/>
                      <a:moveTo>
                        <a:pt x="6273" y="12657"/>
                      </a:moveTo>
                      <a:lnTo>
                        <a:pt x="6273" y="12657"/>
                      </a:lnTo>
                      <a:cubicBezTo>
                        <a:pt x="6878" y="13033"/>
                        <a:pt x="6571" y="12879"/>
                        <a:pt x="7570" y="13418"/>
                      </a:cubicBezTo>
                      <a:cubicBezTo>
                        <a:pt x="7194" y="13569"/>
                        <a:pt x="6827" y="13708"/>
                        <a:pt x="6471" y="13828"/>
                      </a:cubicBezTo>
                      <a:cubicBezTo>
                        <a:pt x="6393" y="13455"/>
                        <a:pt x="6330" y="13063"/>
                        <a:pt x="6273" y="12657"/>
                      </a:cubicBezTo>
                      <a:close/>
                      <a:moveTo>
                        <a:pt x="11506" y="12657"/>
                      </a:moveTo>
                      <a:cubicBezTo>
                        <a:pt x="11449" y="13063"/>
                        <a:pt x="11386" y="13458"/>
                        <a:pt x="11307" y="13828"/>
                      </a:cubicBezTo>
                      <a:cubicBezTo>
                        <a:pt x="10949" y="13711"/>
                        <a:pt x="10582" y="13569"/>
                        <a:pt x="10208" y="13418"/>
                      </a:cubicBezTo>
                      <a:cubicBezTo>
                        <a:pt x="11181" y="12898"/>
                        <a:pt x="10937" y="13009"/>
                        <a:pt x="11506" y="12657"/>
                      </a:cubicBezTo>
                      <a:close/>
                      <a:moveTo>
                        <a:pt x="14535" y="10416"/>
                      </a:moveTo>
                      <a:cubicBezTo>
                        <a:pt x="14761" y="10648"/>
                        <a:pt x="14993" y="10883"/>
                        <a:pt x="15183" y="11115"/>
                      </a:cubicBezTo>
                      <a:cubicBezTo>
                        <a:pt x="15818" y="11886"/>
                        <a:pt x="16198" y="12590"/>
                        <a:pt x="16294" y="13147"/>
                      </a:cubicBezTo>
                      <a:cubicBezTo>
                        <a:pt x="16095" y="13066"/>
                        <a:pt x="15881" y="13024"/>
                        <a:pt x="15665" y="13024"/>
                      </a:cubicBezTo>
                      <a:cubicBezTo>
                        <a:pt x="14843" y="13024"/>
                        <a:pt x="14141" y="13617"/>
                        <a:pt x="13999" y="14424"/>
                      </a:cubicBezTo>
                      <a:cubicBezTo>
                        <a:pt x="13457" y="14376"/>
                        <a:pt x="12921" y="14280"/>
                        <a:pt x="12394" y="14144"/>
                      </a:cubicBezTo>
                      <a:cubicBezTo>
                        <a:pt x="12551" y="13385"/>
                        <a:pt x="12662" y="12620"/>
                        <a:pt x="12735" y="11850"/>
                      </a:cubicBezTo>
                      <a:cubicBezTo>
                        <a:pt x="13361" y="11407"/>
                        <a:pt x="13963" y="10928"/>
                        <a:pt x="14535" y="10416"/>
                      </a:cubicBezTo>
                      <a:close/>
                      <a:moveTo>
                        <a:pt x="3243" y="10416"/>
                      </a:moveTo>
                      <a:cubicBezTo>
                        <a:pt x="3815" y="10928"/>
                        <a:pt x="4418" y="11407"/>
                        <a:pt x="5044" y="11850"/>
                      </a:cubicBezTo>
                      <a:cubicBezTo>
                        <a:pt x="5116" y="12620"/>
                        <a:pt x="5228" y="13385"/>
                        <a:pt x="5384" y="14144"/>
                      </a:cubicBezTo>
                      <a:cubicBezTo>
                        <a:pt x="4554" y="14353"/>
                        <a:pt x="3815" y="14456"/>
                        <a:pt x="3207" y="14456"/>
                      </a:cubicBezTo>
                      <a:cubicBezTo>
                        <a:pt x="2366" y="14456"/>
                        <a:pt x="1778" y="14258"/>
                        <a:pt x="1554" y="13870"/>
                      </a:cubicBezTo>
                      <a:cubicBezTo>
                        <a:pt x="1238" y="13322"/>
                        <a:pt x="1626" y="12292"/>
                        <a:pt x="2596" y="11115"/>
                      </a:cubicBezTo>
                      <a:cubicBezTo>
                        <a:pt x="2786" y="10883"/>
                        <a:pt x="3020" y="10648"/>
                        <a:pt x="3243" y="10416"/>
                      </a:cubicBezTo>
                      <a:close/>
                      <a:moveTo>
                        <a:pt x="8889" y="14081"/>
                      </a:moveTo>
                      <a:cubicBezTo>
                        <a:pt x="9588" y="14403"/>
                        <a:pt x="10308" y="14689"/>
                        <a:pt x="11039" y="14933"/>
                      </a:cubicBezTo>
                      <a:cubicBezTo>
                        <a:pt x="10482" y="16890"/>
                        <a:pt x="9660" y="18143"/>
                        <a:pt x="8889" y="18143"/>
                      </a:cubicBezTo>
                      <a:cubicBezTo>
                        <a:pt x="8118" y="18143"/>
                        <a:pt x="7296" y="16887"/>
                        <a:pt x="6739" y="14924"/>
                      </a:cubicBezTo>
                      <a:cubicBezTo>
                        <a:pt x="7471" y="14683"/>
                        <a:pt x="8188" y="14400"/>
                        <a:pt x="8889" y="14081"/>
                      </a:cubicBezTo>
                      <a:close/>
                      <a:moveTo>
                        <a:pt x="8889" y="0"/>
                      </a:moveTo>
                      <a:cubicBezTo>
                        <a:pt x="7396" y="0"/>
                        <a:pt x="6312" y="1708"/>
                        <a:pt x="5658" y="4014"/>
                      </a:cubicBezTo>
                      <a:cubicBezTo>
                        <a:pt x="4902" y="3825"/>
                        <a:pt x="4201" y="3719"/>
                        <a:pt x="3568" y="3698"/>
                      </a:cubicBezTo>
                      <a:cubicBezTo>
                        <a:pt x="3260" y="3171"/>
                        <a:pt x="2700" y="2861"/>
                        <a:pt x="2111" y="2861"/>
                      </a:cubicBezTo>
                      <a:cubicBezTo>
                        <a:pt x="1963" y="2861"/>
                        <a:pt x="1813" y="2881"/>
                        <a:pt x="1665" y="2921"/>
                      </a:cubicBezTo>
                      <a:cubicBezTo>
                        <a:pt x="928" y="3123"/>
                        <a:pt x="419" y="3792"/>
                        <a:pt x="422" y="4556"/>
                      </a:cubicBezTo>
                      <a:cubicBezTo>
                        <a:pt x="422" y="4716"/>
                        <a:pt x="449" y="4876"/>
                        <a:pt x="497" y="5026"/>
                      </a:cubicBezTo>
                      <a:cubicBezTo>
                        <a:pt x="63" y="6017"/>
                        <a:pt x="485" y="7372"/>
                        <a:pt x="1726" y="8878"/>
                      </a:cubicBezTo>
                      <a:cubicBezTo>
                        <a:pt x="1933" y="9130"/>
                        <a:pt x="2183" y="9383"/>
                        <a:pt x="2430" y="9636"/>
                      </a:cubicBezTo>
                      <a:cubicBezTo>
                        <a:pt x="2183" y="9892"/>
                        <a:pt x="1933" y="10145"/>
                        <a:pt x="1726" y="10398"/>
                      </a:cubicBezTo>
                      <a:cubicBezTo>
                        <a:pt x="407" y="12000"/>
                        <a:pt x="0" y="13434"/>
                        <a:pt x="578" y="14436"/>
                      </a:cubicBezTo>
                      <a:cubicBezTo>
                        <a:pt x="1045" y="15246"/>
                        <a:pt x="2003" y="15593"/>
                        <a:pt x="3225" y="15593"/>
                      </a:cubicBezTo>
                      <a:cubicBezTo>
                        <a:pt x="3954" y="15593"/>
                        <a:pt x="4782" y="15460"/>
                        <a:pt x="5652" y="15240"/>
                      </a:cubicBezTo>
                      <a:cubicBezTo>
                        <a:pt x="6306" y="17556"/>
                        <a:pt x="7396" y="19272"/>
                        <a:pt x="8889" y="19272"/>
                      </a:cubicBezTo>
                      <a:cubicBezTo>
                        <a:pt x="10383" y="19272"/>
                        <a:pt x="11473" y="17559"/>
                        <a:pt x="12126" y="15246"/>
                      </a:cubicBezTo>
                      <a:cubicBezTo>
                        <a:pt x="12810" y="15424"/>
                        <a:pt x="13509" y="15532"/>
                        <a:pt x="14210" y="15572"/>
                      </a:cubicBezTo>
                      <a:cubicBezTo>
                        <a:pt x="14519" y="16101"/>
                        <a:pt x="15083" y="16413"/>
                        <a:pt x="15674" y="16413"/>
                      </a:cubicBezTo>
                      <a:cubicBezTo>
                        <a:pt x="15820" y="16413"/>
                        <a:pt x="15968" y="16394"/>
                        <a:pt x="16113" y="16354"/>
                      </a:cubicBezTo>
                      <a:cubicBezTo>
                        <a:pt x="16851" y="16153"/>
                        <a:pt x="17363" y="15484"/>
                        <a:pt x="17360" y="14719"/>
                      </a:cubicBezTo>
                      <a:cubicBezTo>
                        <a:pt x="17357" y="14560"/>
                        <a:pt x="17333" y="14400"/>
                        <a:pt x="17285" y="14247"/>
                      </a:cubicBezTo>
                      <a:cubicBezTo>
                        <a:pt x="17718" y="13256"/>
                        <a:pt x="17297" y="11904"/>
                        <a:pt x="16056" y="10398"/>
                      </a:cubicBezTo>
                      <a:cubicBezTo>
                        <a:pt x="15848" y="10142"/>
                        <a:pt x="15595" y="9889"/>
                        <a:pt x="15351" y="9636"/>
                      </a:cubicBezTo>
                      <a:cubicBezTo>
                        <a:pt x="15595" y="9383"/>
                        <a:pt x="15848" y="9130"/>
                        <a:pt x="16056" y="8878"/>
                      </a:cubicBezTo>
                      <a:cubicBezTo>
                        <a:pt x="17261" y="7414"/>
                        <a:pt x="17694" y="6095"/>
                        <a:pt x="17279" y="5044"/>
                      </a:cubicBezTo>
                      <a:cubicBezTo>
                        <a:pt x="17330" y="4885"/>
                        <a:pt x="17357" y="4722"/>
                        <a:pt x="17360" y="4556"/>
                      </a:cubicBezTo>
                      <a:cubicBezTo>
                        <a:pt x="17363" y="3792"/>
                        <a:pt x="16851" y="3120"/>
                        <a:pt x="16113" y="2918"/>
                      </a:cubicBezTo>
                      <a:cubicBezTo>
                        <a:pt x="15967" y="2879"/>
                        <a:pt x="15819" y="2860"/>
                        <a:pt x="15673" y="2860"/>
                      </a:cubicBezTo>
                      <a:cubicBezTo>
                        <a:pt x="15080" y="2860"/>
                        <a:pt x="14517" y="3173"/>
                        <a:pt x="14210" y="3704"/>
                      </a:cubicBezTo>
                      <a:cubicBezTo>
                        <a:pt x="13506" y="3743"/>
                        <a:pt x="12810" y="3852"/>
                        <a:pt x="12126" y="4029"/>
                      </a:cubicBezTo>
                      <a:cubicBezTo>
                        <a:pt x="11473" y="1714"/>
                        <a:pt x="10383" y="0"/>
                        <a:pt x="888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24" name="Google Shape;6669;p92">
                  <a:extLst>
                    <a:ext uri="{FF2B5EF4-FFF2-40B4-BE49-F238E27FC236}">
                      <a16:creationId xmlns:a16="http://schemas.microsoft.com/office/drawing/2014/main" id="{DA6EFC45-C05F-49E5-BCB8-04696F4F5EF0}"/>
                    </a:ext>
                  </a:extLst>
                </p:cNvPr>
                <p:cNvSpPr/>
                <p:nvPr/>
              </p:nvSpPr>
              <p:spPr>
                <a:xfrm>
                  <a:off x="2284200" y="4005050"/>
                  <a:ext cx="84700" cy="8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3388" extrusionOk="0">
                      <a:moveTo>
                        <a:pt x="1692" y="0"/>
                      </a:moveTo>
                      <a:cubicBezTo>
                        <a:pt x="756" y="0"/>
                        <a:pt x="0" y="756"/>
                        <a:pt x="0" y="1692"/>
                      </a:cubicBezTo>
                      <a:cubicBezTo>
                        <a:pt x="0" y="2629"/>
                        <a:pt x="756" y="3388"/>
                        <a:pt x="1692" y="3388"/>
                      </a:cubicBezTo>
                      <a:cubicBezTo>
                        <a:pt x="2629" y="3388"/>
                        <a:pt x="3388" y="2629"/>
                        <a:pt x="3388" y="1692"/>
                      </a:cubicBezTo>
                      <a:cubicBezTo>
                        <a:pt x="3388" y="756"/>
                        <a:pt x="2629" y="0"/>
                        <a:pt x="169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2016CA51-72C8-4ED3-8B90-7E2ABEDFE8F0}"/>
              </a:ext>
            </a:extLst>
          </p:cNvPr>
          <p:cNvGrpSpPr/>
          <p:nvPr/>
        </p:nvGrpSpPr>
        <p:grpSpPr>
          <a:xfrm>
            <a:off x="7017762" y="2472632"/>
            <a:ext cx="1368000" cy="962010"/>
            <a:chOff x="7017762" y="2472632"/>
            <a:chExt cx="1368000" cy="962010"/>
          </a:xfrm>
        </p:grpSpPr>
        <p:sp>
          <p:nvSpPr>
            <p:cNvPr id="26" name="Google Shape;415;p8">
              <a:extLst>
                <a:ext uri="{FF2B5EF4-FFF2-40B4-BE49-F238E27FC236}">
                  <a16:creationId xmlns:a16="http://schemas.microsoft.com/office/drawing/2014/main" id="{D772B9D9-BE59-4B51-8A8F-BBC878C82BB6}"/>
                </a:ext>
              </a:extLst>
            </p:cNvPr>
            <p:cNvSpPr/>
            <p:nvPr/>
          </p:nvSpPr>
          <p:spPr>
            <a:xfrm>
              <a:off x="7017762" y="2472632"/>
              <a:ext cx="1368000" cy="309328"/>
            </a:xfrm>
            <a:prstGeom prst="roundRect">
              <a:avLst>
                <a:gd name="adj" fmla="val 16667"/>
              </a:avLst>
            </a:prstGeom>
            <a:solidFill>
              <a:srgbClr val="1155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dirty="0">
                  <a:solidFill>
                    <a:srgbClr val="FFFFFF"/>
                  </a:solidFill>
                  <a:latin typeface="+mn-lt"/>
                  <a:ea typeface="Playfair Display"/>
                  <a:cs typeface="Playfair Display"/>
                  <a:sym typeface="Playfair Display"/>
                </a:rPr>
                <a:t>Recommendations</a:t>
              </a:r>
              <a:endParaRPr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endParaRPr>
            </a:p>
          </p:txBody>
        </p:sp>
        <p:grpSp>
          <p:nvGrpSpPr>
            <p:cNvPr id="130" name="Google Shape;1488;p69">
              <a:extLst>
                <a:ext uri="{FF2B5EF4-FFF2-40B4-BE49-F238E27FC236}">
                  <a16:creationId xmlns:a16="http://schemas.microsoft.com/office/drawing/2014/main" id="{8BFD3D54-64E9-4DD4-9134-BBB0F13AD1D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175819" y="2912007"/>
              <a:ext cx="348097" cy="396000"/>
              <a:chOff x="3913550" y="1252175"/>
              <a:chExt cx="297575" cy="338525"/>
            </a:xfrm>
            <a:solidFill>
              <a:srgbClr val="0070C0"/>
            </a:solidFill>
          </p:grpSpPr>
          <p:sp>
            <p:nvSpPr>
              <p:cNvPr id="131" name="Google Shape;1489;p69">
                <a:extLst>
                  <a:ext uri="{FF2B5EF4-FFF2-40B4-BE49-F238E27FC236}">
                    <a16:creationId xmlns:a16="http://schemas.microsoft.com/office/drawing/2014/main" id="{ACC38994-CF12-4B78-A6BA-756AB7F096EE}"/>
                  </a:ext>
                </a:extLst>
              </p:cNvPr>
              <p:cNvSpPr/>
              <p:nvPr/>
            </p:nvSpPr>
            <p:spPr>
              <a:xfrm>
                <a:off x="4043950" y="1382575"/>
                <a:ext cx="36525" cy="31225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1249" extrusionOk="0">
                    <a:moveTo>
                      <a:pt x="724" y="0"/>
                    </a:moveTo>
                    <a:lnTo>
                      <a:pt x="0" y="511"/>
                    </a:lnTo>
                    <a:lnTo>
                      <a:pt x="736" y="1248"/>
                    </a:lnTo>
                    <a:lnTo>
                      <a:pt x="1461" y="523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490;p69">
                <a:extLst>
                  <a:ext uri="{FF2B5EF4-FFF2-40B4-BE49-F238E27FC236}">
                    <a16:creationId xmlns:a16="http://schemas.microsoft.com/office/drawing/2014/main" id="{22BC2737-7541-4A9B-A2F7-452914222E57}"/>
                  </a:ext>
                </a:extLst>
              </p:cNvPr>
              <p:cNvSpPr/>
              <p:nvPr/>
            </p:nvSpPr>
            <p:spPr>
              <a:xfrm>
                <a:off x="3913550" y="1305575"/>
                <a:ext cx="297575" cy="285125"/>
              </a:xfrm>
              <a:custGeom>
                <a:avLst/>
                <a:gdLst/>
                <a:ahLst/>
                <a:cxnLst/>
                <a:rect l="l" t="t" r="r" b="b"/>
                <a:pathLst>
                  <a:path w="11903" h="11405" extrusionOk="0">
                    <a:moveTo>
                      <a:pt x="11210" y="1"/>
                    </a:moveTo>
                    <a:cubicBezTo>
                      <a:pt x="11201" y="148"/>
                      <a:pt x="11165" y="296"/>
                      <a:pt x="11100" y="435"/>
                    </a:cubicBezTo>
                    <a:lnTo>
                      <a:pt x="9489" y="3876"/>
                    </a:lnTo>
                    <a:cubicBezTo>
                      <a:pt x="9340" y="4197"/>
                      <a:pt x="9058" y="4432"/>
                      <a:pt x="8717" y="4522"/>
                    </a:cubicBezTo>
                    <a:cubicBezTo>
                      <a:pt x="8616" y="4548"/>
                      <a:pt x="8514" y="4562"/>
                      <a:pt x="8412" y="4562"/>
                    </a:cubicBezTo>
                    <a:cubicBezTo>
                      <a:pt x="8164" y="4562"/>
                      <a:pt x="7926" y="4486"/>
                      <a:pt x="7724" y="4343"/>
                    </a:cubicBezTo>
                    <a:lnTo>
                      <a:pt x="7334" y="4067"/>
                    </a:lnTo>
                    <a:lnTo>
                      <a:pt x="6446" y="4956"/>
                    </a:lnTo>
                    <a:lnTo>
                      <a:pt x="7981" y="8387"/>
                    </a:lnTo>
                    <a:cubicBezTo>
                      <a:pt x="8055" y="8551"/>
                      <a:pt x="8008" y="8744"/>
                      <a:pt x="7869" y="8857"/>
                    </a:cubicBezTo>
                    <a:lnTo>
                      <a:pt x="6201" y="10206"/>
                    </a:lnTo>
                    <a:cubicBezTo>
                      <a:pt x="6129" y="10264"/>
                      <a:pt x="6040" y="10294"/>
                      <a:pt x="5952" y="10294"/>
                    </a:cubicBezTo>
                    <a:cubicBezTo>
                      <a:pt x="5863" y="10294"/>
                      <a:pt x="5774" y="10264"/>
                      <a:pt x="5702" y="10206"/>
                    </a:cubicBezTo>
                    <a:lnTo>
                      <a:pt x="4035" y="8857"/>
                    </a:lnTo>
                    <a:cubicBezTo>
                      <a:pt x="3896" y="8744"/>
                      <a:pt x="3848" y="8551"/>
                      <a:pt x="3922" y="8387"/>
                    </a:cubicBezTo>
                    <a:lnTo>
                      <a:pt x="5457" y="4956"/>
                    </a:lnTo>
                    <a:lnTo>
                      <a:pt x="4559" y="4056"/>
                    </a:lnTo>
                    <a:lnTo>
                      <a:pt x="4154" y="4343"/>
                    </a:lnTo>
                    <a:cubicBezTo>
                      <a:pt x="3952" y="4486"/>
                      <a:pt x="3714" y="4562"/>
                      <a:pt x="3466" y="4562"/>
                    </a:cubicBezTo>
                    <a:cubicBezTo>
                      <a:pt x="3364" y="4562"/>
                      <a:pt x="3261" y="4548"/>
                      <a:pt x="3162" y="4523"/>
                    </a:cubicBezTo>
                    <a:cubicBezTo>
                      <a:pt x="2820" y="4432"/>
                      <a:pt x="2538" y="4197"/>
                      <a:pt x="2388" y="3876"/>
                    </a:cubicBezTo>
                    <a:lnTo>
                      <a:pt x="778" y="435"/>
                    </a:lnTo>
                    <a:cubicBezTo>
                      <a:pt x="716" y="302"/>
                      <a:pt x="679" y="162"/>
                      <a:pt x="668" y="20"/>
                    </a:cubicBezTo>
                    <a:cubicBezTo>
                      <a:pt x="262" y="343"/>
                      <a:pt x="1" y="841"/>
                      <a:pt x="1" y="1399"/>
                    </a:cubicBezTo>
                    <a:lnTo>
                      <a:pt x="1" y="9642"/>
                    </a:lnTo>
                    <a:cubicBezTo>
                      <a:pt x="1" y="10614"/>
                      <a:pt x="791" y="11404"/>
                      <a:pt x="1764" y="11404"/>
                    </a:cubicBezTo>
                    <a:lnTo>
                      <a:pt x="10139" y="11404"/>
                    </a:lnTo>
                    <a:cubicBezTo>
                      <a:pt x="11111" y="11404"/>
                      <a:pt x="11902" y="10614"/>
                      <a:pt x="11902" y="9642"/>
                    </a:cubicBezTo>
                    <a:lnTo>
                      <a:pt x="11902" y="1399"/>
                    </a:lnTo>
                    <a:cubicBezTo>
                      <a:pt x="11902" y="829"/>
                      <a:pt x="11631" y="323"/>
                      <a:pt x="112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491;p69">
                <a:extLst>
                  <a:ext uri="{FF2B5EF4-FFF2-40B4-BE49-F238E27FC236}">
                    <a16:creationId xmlns:a16="http://schemas.microsoft.com/office/drawing/2014/main" id="{41D6CD55-C9B5-4D9E-AE69-993767919551}"/>
                  </a:ext>
                </a:extLst>
              </p:cNvPr>
              <p:cNvSpPr/>
              <p:nvPr/>
            </p:nvSpPr>
            <p:spPr>
              <a:xfrm>
                <a:off x="4032825" y="1450400"/>
                <a:ext cx="59025" cy="89850"/>
              </a:xfrm>
              <a:custGeom>
                <a:avLst/>
                <a:gdLst/>
                <a:ahLst/>
                <a:cxnLst/>
                <a:rect l="l" t="t" r="r" b="b"/>
                <a:pathLst>
                  <a:path w="2361" h="3594" extrusionOk="0">
                    <a:moveTo>
                      <a:pt x="1181" y="0"/>
                    </a:moveTo>
                    <a:lnTo>
                      <a:pt x="1" y="2638"/>
                    </a:lnTo>
                    <a:lnTo>
                      <a:pt x="1181" y="3594"/>
                    </a:lnTo>
                    <a:lnTo>
                      <a:pt x="2361" y="2638"/>
                    </a:lnTo>
                    <a:lnTo>
                      <a:pt x="11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492;p69">
                <a:extLst>
                  <a:ext uri="{FF2B5EF4-FFF2-40B4-BE49-F238E27FC236}">
                    <a16:creationId xmlns:a16="http://schemas.microsoft.com/office/drawing/2014/main" id="{345CB143-C7EE-401C-83BA-1DCEFB003CD0}"/>
                  </a:ext>
                </a:extLst>
              </p:cNvPr>
              <p:cNvSpPr/>
              <p:nvPr/>
            </p:nvSpPr>
            <p:spPr>
              <a:xfrm>
                <a:off x="3949525" y="1252175"/>
                <a:ext cx="224975" cy="147575"/>
              </a:xfrm>
              <a:custGeom>
                <a:avLst/>
                <a:gdLst/>
                <a:ahLst/>
                <a:cxnLst/>
                <a:rect l="l" t="t" r="r" b="b"/>
                <a:pathLst>
                  <a:path w="8999" h="5903" extrusionOk="0">
                    <a:moveTo>
                      <a:pt x="7579" y="1"/>
                    </a:moveTo>
                    <a:cubicBezTo>
                      <a:pt x="7465" y="1"/>
                      <a:pt x="7357" y="50"/>
                      <a:pt x="7282" y="137"/>
                    </a:cubicBezTo>
                    <a:lnTo>
                      <a:pt x="4501" y="3327"/>
                    </a:lnTo>
                    <a:lnTo>
                      <a:pt x="1752" y="138"/>
                    </a:lnTo>
                    <a:cubicBezTo>
                      <a:pt x="1677" y="51"/>
                      <a:pt x="1568" y="1"/>
                      <a:pt x="1453" y="1"/>
                    </a:cubicBezTo>
                    <a:cubicBezTo>
                      <a:pt x="1442" y="1"/>
                      <a:pt x="1431" y="2"/>
                      <a:pt x="1420" y="2"/>
                    </a:cubicBezTo>
                    <a:cubicBezTo>
                      <a:pt x="1294" y="11"/>
                      <a:pt x="1181" y="81"/>
                      <a:pt x="1114" y="189"/>
                    </a:cubicBezTo>
                    <a:lnTo>
                      <a:pt x="80" y="1858"/>
                    </a:lnTo>
                    <a:cubicBezTo>
                      <a:pt x="9" y="1971"/>
                      <a:pt x="0" y="2113"/>
                      <a:pt x="58" y="2234"/>
                    </a:cubicBezTo>
                    <a:cubicBezTo>
                      <a:pt x="58" y="2234"/>
                      <a:pt x="1668" y="5675"/>
                      <a:pt x="1668" y="5675"/>
                    </a:cubicBezTo>
                    <a:cubicBezTo>
                      <a:pt x="1735" y="5819"/>
                      <a:pt x="1883" y="5902"/>
                      <a:pt x="2033" y="5902"/>
                    </a:cubicBezTo>
                    <a:cubicBezTo>
                      <a:pt x="2111" y="5902"/>
                      <a:pt x="2189" y="5880"/>
                      <a:pt x="2257" y="5832"/>
                    </a:cubicBezTo>
                    <a:lnTo>
                      <a:pt x="4499" y="4244"/>
                    </a:lnTo>
                    <a:cubicBezTo>
                      <a:pt x="4499" y="4244"/>
                      <a:pt x="6743" y="5831"/>
                      <a:pt x="6743" y="5832"/>
                    </a:cubicBezTo>
                    <a:cubicBezTo>
                      <a:pt x="6811" y="5880"/>
                      <a:pt x="6890" y="5903"/>
                      <a:pt x="6968" y="5903"/>
                    </a:cubicBezTo>
                    <a:cubicBezTo>
                      <a:pt x="7117" y="5903"/>
                      <a:pt x="7264" y="5820"/>
                      <a:pt x="7332" y="5675"/>
                    </a:cubicBezTo>
                    <a:lnTo>
                      <a:pt x="8942" y="2234"/>
                    </a:lnTo>
                    <a:cubicBezTo>
                      <a:pt x="8998" y="2115"/>
                      <a:pt x="8991" y="1976"/>
                      <a:pt x="8923" y="1862"/>
                    </a:cubicBezTo>
                    <a:lnTo>
                      <a:pt x="7920" y="193"/>
                    </a:lnTo>
                    <a:cubicBezTo>
                      <a:pt x="7855" y="84"/>
                      <a:pt x="7741" y="13"/>
                      <a:pt x="7616" y="2"/>
                    </a:cubicBezTo>
                    <a:cubicBezTo>
                      <a:pt x="7604" y="1"/>
                      <a:pt x="7591" y="1"/>
                      <a:pt x="75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493;p69">
                <a:extLst>
                  <a:ext uri="{FF2B5EF4-FFF2-40B4-BE49-F238E27FC236}">
                    <a16:creationId xmlns:a16="http://schemas.microsoft.com/office/drawing/2014/main" id="{994B45D7-77AD-4975-A7AC-D039C95F7690}"/>
                  </a:ext>
                </a:extLst>
              </p:cNvPr>
              <p:cNvSpPr/>
              <p:nvPr/>
            </p:nvSpPr>
            <p:spPr>
              <a:xfrm>
                <a:off x="4016550" y="1252175"/>
                <a:ext cx="91675" cy="52900"/>
              </a:xfrm>
              <a:custGeom>
                <a:avLst/>
                <a:gdLst/>
                <a:ahLst/>
                <a:cxnLst/>
                <a:rect l="l" t="t" r="r" b="b"/>
                <a:pathLst>
                  <a:path w="3667" h="2116" extrusionOk="0">
                    <a:moveTo>
                      <a:pt x="0" y="1"/>
                    </a:moveTo>
                    <a:lnTo>
                      <a:pt x="1824" y="2116"/>
                    </a:lnTo>
                    <a:lnTo>
                      <a:pt x="366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" name="Rectangle: Rounded Corners 170">
              <a:extLst>
                <a:ext uri="{FF2B5EF4-FFF2-40B4-BE49-F238E27FC236}">
                  <a16:creationId xmlns:a16="http://schemas.microsoft.com/office/drawing/2014/main" id="{17AFE1F3-AD73-4AB9-B88A-46ACB9DCB829}"/>
                </a:ext>
              </a:extLst>
            </p:cNvPr>
            <p:cNvSpPr/>
            <p:nvPr/>
          </p:nvSpPr>
          <p:spPr>
            <a:xfrm>
              <a:off x="7017762" y="2785372"/>
              <a:ext cx="1368000" cy="6492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sp>
          <p:nvSpPr>
            <p:cNvPr id="229" name="Google Shape;1289;p64">
              <a:extLst>
                <a:ext uri="{FF2B5EF4-FFF2-40B4-BE49-F238E27FC236}">
                  <a16:creationId xmlns:a16="http://schemas.microsoft.com/office/drawing/2014/main" id="{AC1EC411-24DD-4AE5-8809-4AF8742C9EDD}"/>
                </a:ext>
              </a:extLst>
            </p:cNvPr>
            <p:cNvSpPr/>
            <p:nvPr/>
          </p:nvSpPr>
          <p:spPr>
            <a:xfrm>
              <a:off x="7717611" y="2912007"/>
              <a:ext cx="474455" cy="405079"/>
            </a:xfrm>
            <a:custGeom>
              <a:avLst/>
              <a:gdLst/>
              <a:ahLst/>
              <a:cxnLst/>
              <a:rect l="l" t="t" r="r" b="b"/>
              <a:pathLst>
                <a:path w="13623" h="11631" extrusionOk="0">
                  <a:moveTo>
                    <a:pt x="7848" y="658"/>
                  </a:moveTo>
                  <a:cubicBezTo>
                    <a:pt x="7879" y="693"/>
                    <a:pt x="7917" y="724"/>
                    <a:pt x="7961" y="748"/>
                  </a:cubicBezTo>
                  <a:lnTo>
                    <a:pt x="8529" y="1046"/>
                  </a:lnTo>
                  <a:cubicBezTo>
                    <a:pt x="8468" y="1938"/>
                    <a:pt x="7721" y="2646"/>
                    <a:pt x="6811" y="2646"/>
                  </a:cubicBezTo>
                  <a:cubicBezTo>
                    <a:pt x="5903" y="2646"/>
                    <a:pt x="5155" y="1938"/>
                    <a:pt x="5095" y="1048"/>
                  </a:cubicBezTo>
                  <a:lnTo>
                    <a:pt x="5662" y="748"/>
                  </a:lnTo>
                  <a:cubicBezTo>
                    <a:pt x="5706" y="724"/>
                    <a:pt x="5745" y="693"/>
                    <a:pt x="5776" y="658"/>
                  </a:cubicBezTo>
                  <a:cubicBezTo>
                    <a:pt x="5842" y="729"/>
                    <a:pt x="5883" y="823"/>
                    <a:pt x="5883" y="928"/>
                  </a:cubicBezTo>
                  <a:cubicBezTo>
                    <a:pt x="5883" y="1438"/>
                    <a:pt x="6300" y="1851"/>
                    <a:pt x="6811" y="1851"/>
                  </a:cubicBezTo>
                  <a:cubicBezTo>
                    <a:pt x="7323" y="1851"/>
                    <a:pt x="7740" y="1438"/>
                    <a:pt x="7740" y="930"/>
                  </a:cubicBezTo>
                  <a:cubicBezTo>
                    <a:pt x="7740" y="825"/>
                    <a:pt x="7781" y="729"/>
                    <a:pt x="7848" y="658"/>
                  </a:cubicBezTo>
                  <a:close/>
                  <a:moveTo>
                    <a:pt x="8446" y="3860"/>
                  </a:moveTo>
                  <a:cubicBezTo>
                    <a:pt x="8665" y="3860"/>
                    <a:pt x="8842" y="4037"/>
                    <a:pt x="8842" y="4257"/>
                  </a:cubicBezTo>
                  <a:lnTo>
                    <a:pt x="8842" y="5445"/>
                  </a:lnTo>
                  <a:cubicBezTo>
                    <a:pt x="8842" y="5663"/>
                    <a:pt x="8665" y="5842"/>
                    <a:pt x="8446" y="5842"/>
                  </a:cubicBezTo>
                  <a:lnTo>
                    <a:pt x="7546" y="5842"/>
                  </a:lnTo>
                  <a:cubicBezTo>
                    <a:pt x="7326" y="5842"/>
                    <a:pt x="7149" y="5663"/>
                    <a:pt x="7149" y="5445"/>
                  </a:cubicBezTo>
                  <a:lnTo>
                    <a:pt x="7149" y="4257"/>
                  </a:lnTo>
                  <a:cubicBezTo>
                    <a:pt x="7149" y="4037"/>
                    <a:pt x="7326" y="3860"/>
                    <a:pt x="7546" y="3860"/>
                  </a:cubicBezTo>
                  <a:close/>
                  <a:moveTo>
                    <a:pt x="5477" y="1"/>
                  </a:moveTo>
                  <a:cubicBezTo>
                    <a:pt x="5415" y="1"/>
                    <a:pt x="5352" y="15"/>
                    <a:pt x="5293" y="46"/>
                  </a:cubicBezTo>
                  <a:lnTo>
                    <a:pt x="4694" y="361"/>
                  </a:lnTo>
                  <a:cubicBezTo>
                    <a:pt x="4669" y="374"/>
                    <a:pt x="4647" y="389"/>
                    <a:pt x="4626" y="407"/>
                  </a:cubicBezTo>
                  <a:lnTo>
                    <a:pt x="4430" y="407"/>
                  </a:lnTo>
                  <a:cubicBezTo>
                    <a:pt x="3686" y="407"/>
                    <a:pt x="2981" y="693"/>
                    <a:pt x="2448" y="1215"/>
                  </a:cubicBezTo>
                  <a:lnTo>
                    <a:pt x="160" y="3455"/>
                  </a:lnTo>
                  <a:cubicBezTo>
                    <a:pt x="8" y="3605"/>
                    <a:pt x="1" y="3847"/>
                    <a:pt x="145" y="4005"/>
                  </a:cubicBezTo>
                  <a:lnTo>
                    <a:pt x="1641" y="5647"/>
                  </a:lnTo>
                  <a:cubicBezTo>
                    <a:pt x="1719" y="5733"/>
                    <a:pt x="1826" y="5777"/>
                    <a:pt x="1934" y="5777"/>
                  </a:cubicBezTo>
                  <a:cubicBezTo>
                    <a:pt x="2019" y="5777"/>
                    <a:pt x="2105" y="5750"/>
                    <a:pt x="2176" y="5694"/>
                  </a:cubicBezTo>
                  <a:lnTo>
                    <a:pt x="3105" y="4975"/>
                  </a:lnTo>
                  <a:lnTo>
                    <a:pt x="3200" y="11239"/>
                  </a:lnTo>
                  <a:cubicBezTo>
                    <a:pt x="3203" y="11456"/>
                    <a:pt x="3380" y="11630"/>
                    <a:pt x="3597" y="11630"/>
                  </a:cubicBezTo>
                  <a:lnTo>
                    <a:pt x="10028" y="11630"/>
                  </a:lnTo>
                  <a:cubicBezTo>
                    <a:pt x="10243" y="11630"/>
                    <a:pt x="10421" y="11456"/>
                    <a:pt x="10424" y="11239"/>
                  </a:cubicBezTo>
                  <a:lnTo>
                    <a:pt x="10518" y="4975"/>
                  </a:lnTo>
                  <a:lnTo>
                    <a:pt x="11447" y="5694"/>
                  </a:lnTo>
                  <a:cubicBezTo>
                    <a:pt x="11519" y="5750"/>
                    <a:pt x="11605" y="5777"/>
                    <a:pt x="11690" y="5777"/>
                  </a:cubicBezTo>
                  <a:cubicBezTo>
                    <a:pt x="11798" y="5777"/>
                    <a:pt x="11905" y="5733"/>
                    <a:pt x="11983" y="5647"/>
                  </a:cubicBezTo>
                  <a:lnTo>
                    <a:pt x="13478" y="4005"/>
                  </a:lnTo>
                  <a:cubicBezTo>
                    <a:pt x="13623" y="3847"/>
                    <a:pt x="13615" y="3605"/>
                    <a:pt x="13463" y="3455"/>
                  </a:cubicBezTo>
                  <a:lnTo>
                    <a:pt x="11175" y="1215"/>
                  </a:lnTo>
                  <a:cubicBezTo>
                    <a:pt x="10642" y="693"/>
                    <a:pt x="9939" y="407"/>
                    <a:pt x="9193" y="407"/>
                  </a:cubicBezTo>
                  <a:lnTo>
                    <a:pt x="8997" y="407"/>
                  </a:lnTo>
                  <a:cubicBezTo>
                    <a:pt x="8976" y="389"/>
                    <a:pt x="8954" y="374"/>
                    <a:pt x="8930" y="361"/>
                  </a:cubicBezTo>
                  <a:lnTo>
                    <a:pt x="8331" y="46"/>
                  </a:lnTo>
                  <a:cubicBezTo>
                    <a:pt x="8272" y="15"/>
                    <a:pt x="8209" y="1"/>
                    <a:pt x="8146" y="1"/>
                  </a:cubicBezTo>
                  <a:cubicBezTo>
                    <a:pt x="8004" y="1"/>
                    <a:pt x="7866" y="77"/>
                    <a:pt x="7795" y="212"/>
                  </a:cubicBezTo>
                  <a:cubicBezTo>
                    <a:pt x="7762" y="274"/>
                    <a:pt x="7749" y="340"/>
                    <a:pt x="7750" y="407"/>
                  </a:cubicBezTo>
                  <a:lnTo>
                    <a:pt x="5875" y="407"/>
                  </a:lnTo>
                  <a:cubicBezTo>
                    <a:pt x="5876" y="340"/>
                    <a:pt x="5861" y="274"/>
                    <a:pt x="5829" y="212"/>
                  </a:cubicBezTo>
                  <a:cubicBezTo>
                    <a:pt x="5758" y="77"/>
                    <a:pt x="5620" y="1"/>
                    <a:pt x="5477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0" name="Google Shape;426;p8">
            <a:extLst>
              <a:ext uri="{FF2B5EF4-FFF2-40B4-BE49-F238E27FC236}">
                <a16:creationId xmlns:a16="http://schemas.microsoft.com/office/drawing/2014/main" id="{710B978F-AFF3-40A0-A16D-97CBAB9B4A1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5479" y="3480260"/>
            <a:ext cx="1620000" cy="15076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7" name="Google Shape;418;p8">
            <a:extLst>
              <a:ext uri="{FF2B5EF4-FFF2-40B4-BE49-F238E27FC236}">
                <a16:creationId xmlns:a16="http://schemas.microsoft.com/office/drawing/2014/main" id="{569AC2B4-9E5F-419D-83F7-82A7E76C5BBB}"/>
              </a:ext>
            </a:extLst>
          </p:cNvPr>
          <p:cNvCxnSpPr>
            <a:cxnSpLocks/>
            <a:stCxn id="24" idx="3"/>
            <a:endCxn id="15" idx="1"/>
          </p:cNvCxnSpPr>
          <p:nvPr/>
        </p:nvCxnSpPr>
        <p:spPr>
          <a:xfrm flipV="1">
            <a:off x="3503921" y="2689017"/>
            <a:ext cx="856169" cy="551179"/>
          </a:xfrm>
          <a:prstGeom prst="bentConnector3">
            <a:avLst>
              <a:gd name="adj1" fmla="val 19078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505584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32" grpId="0" animBg="1"/>
      <p:bldP spid="451" grpId="0" animBg="1"/>
      <p:bldP spid="77" grpId="0" animBg="1"/>
      <p:bldP spid="86" grpId="0" animBg="1"/>
      <p:bldP spid="87" grpId="0" animBg="1"/>
      <p:bldP spid="88" grpId="0" animBg="1"/>
      <p:bldP spid="89" grpId="0" animBg="1"/>
      <p:bldP spid="35" grpId="0"/>
      <p:bldP spid="40" grpId="0"/>
      <p:bldP spid="41" grpId="0"/>
      <p:bldP spid="105" grpId="0" animBg="1"/>
      <p:bldP spid="174" grpId="0" animBg="1"/>
      <p:bldP spid="17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9"/>
          <p:cNvSpPr txBox="1">
            <a:spLocks noGrp="1"/>
          </p:cNvSpPr>
          <p:nvPr>
            <p:ph type="title"/>
          </p:nvPr>
        </p:nvSpPr>
        <p:spPr>
          <a:xfrm>
            <a:off x="713250" y="195427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Model Development</a:t>
            </a:r>
            <a:endParaRPr/>
          </a:p>
        </p:txBody>
      </p:sp>
      <p:cxnSp>
        <p:nvCxnSpPr>
          <p:cNvPr id="434" name="Google Shape;434;p9"/>
          <p:cNvCxnSpPr/>
          <p:nvPr/>
        </p:nvCxnSpPr>
        <p:spPr>
          <a:xfrm>
            <a:off x="140820" y="2869536"/>
            <a:ext cx="8721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5" name="Google Shape;435;p9"/>
          <p:cNvSpPr/>
          <p:nvPr/>
        </p:nvSpPr>
        <p:spPr>
          <a:xfrm>
            <a:off x="1004448" y="2766469"/>
            <a:ext cx="215100" cy="215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9"/>
          <p:cNvSpPr txBox="1"/>
          <p:nvPr/>
        </p:nvSpPr>
        <p:spPr>
          <a:xfrm>
            <a:off x="149346" y="3324836"/>
            <a:ext cx="1936200" cy="101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Webscraping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Images scraped from various retailers e.g. Nike, Ralph Lauren, Uniqlo</a:t>
            </a:r>
            <a:endParaRPr sz="12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7" name="Google Shape;437;p9"/>
          <p:cNvCxnSpPr>
            <a:stCxn id="435" idx="4"/>
            <a:endCxn id="436" idx="0"/>
          </p:cNvCxnSpPr>
          <p:nvPr/>
        </p:nvCxnSpPr>
        <p:spPr>
          <a:xfrm>
            <a:off x="1111998" y="2981569"/>
            <a:ext cx="5400" cy="3432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8" name="Google Shape;438;p9"/>
          <p:cNvSpPr/>
          <p:nvPr/>
        </p:nvSpPr>
        <p:spPr>
          <a:xfrm>
            <a:off x="2761357" y="2766469"/>
            <a:ext cx="215100" cy="215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9"/>
          <p:cNvSpPr/>
          <p:nvPr/>
        </p:nvSpPr>
        <p:spPr>
          <a:xfrm>
            <a:off x="4518266" y="2766469"/>
            <a:ext cx="215100" cy="215100"/>
          </a:xfrm>
          <a:prstGeom prst="ellipse">
            <a:avLst/>
          </a:prstGeom>
          <a:solidFill>
            <a:srgbClr val="FFD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9"/>
          <p:cNvSpPr/>
          <p:nvPr/>
        </p:nvSpPr>
        <p:spPr>
          <a:xfrm>
            <a:off x="6275175" y="2766469"/>
            <a:ext cx="215100" cy="215100"/>
          </a:xfrm>
          <a:prstGeom prst="ellipse">
            <a:avLst/>
          </a:prstGeom>
          <a:solidFill>
            <a:srgbClr val="FFD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9"/>
          <p:cNvSpPr/>
          <p:nvPr/>
        </p:nvSpPr>
        <p:spPr>
          <a:xfrm>
            <a:off x="8032082" y="2766469"/>
            <a:ext cx="215100" cy="215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9"/>
          <p:cNvSpPr txBox="1"/>
          <p:nvPr/>
        </p:nvSpPr>
        <p:spPr>
          <a:xfrm>
            <a:off x="7171452" y="3324836"/>
            <a:ext cx="1936200" cy="736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Deployment</a:t>
            </a:r>
            <a:endParaRPr sz="12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Proof of concept app deployed in Streamlit</a:t>
            </a:r>
            <a:endParaRPr sz="12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3" name="Google Shape;443;p9"/>
          <p:cNvCxnSpPr>
            <a:stCxn id="441" idx="4"/>
            <a:endCxn id="442" idx="0"/>
          </p:cNvCxnSpPr>
          <p:nvPr/>
        </p:nvCxnSpPr>
        <p:spPr>
          <a:xfrm>
            <a:off x="8139632" y="2981569"/>
            <a:ext cx="0" cy="3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4" name="Google Shape;444;p9"/>
          <p:cNvCxnSpPr>
            <a:stCxn id="439" idx="4"/>
            <a:endCxn id="445" idx="0"/>
          </p:cNvCxnSpPr>
          <p:nvPr/>
        </p:nvCxnSpPr>
        <p:spPr>
          <a:xfrm>
            <a:off x="4625816" y="2981569"/>
            <a:ext cx="0" cy="342000"/>
          </a:xfrm>
          <a:prstGeom prst="straightConnector1">
            <a:avLst/>
          </a:prstGeom>
          <a:noFill/>
          <a:ln w="19050" cap="flat" cmpd="sng">
            <a:solidFill>
              <a:srgbClr val="FFDC7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6" name="Google Shape;446;p9"/>
          <p:cNvSpPr txBox="1"/>
          <p:nvPr/>
        </p:nvSpPr>
        <p:spPr>
          <a:xfrm>
            <a:off x="1900807" y="1475666"/>
            <a:ext cx="1936200" cy="1082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Data Processing</a:t>
            </a:r>
            <a:endParaRPr sz="12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Images stored, labelled and product database created</a:t>
            </a:r>
            <a:endParaRPr sz="12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7" name="Google Shape;447;p9"/>
          <p:cNvCxnSpPr>
            <a:stCxn id="446" idx="2"/>
            <a:endCxn id="438" idx="0"/>
          </p:cNvCxnSpPr>
          <p:nvPr/>
        </p:nvCxnSpPr>
        <p:spPr>
          <a:xfrm>
            <a:off x="2868907" y="2557870"/>
            <a:ext cx="0" cy="2085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5" name="Google Shape;445;p9"/>
          <p:cNvSpPr txBox="1"/>
          <p:nvPr/>
        </p:nvSpPr>
        <p:spPr>
          <a:xfrm>
            <a:off x="3570446" y="3323453"/>
            <a:ext cx="2110740" cy="81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Image Model Training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Yolo v5 trained on clothing images</a:t>
            </a:r>
            <a:endParaRPr/>
          </a:p>
        </p:txBody>
      </p:sp>
      <p:sp>
        <p:nvSpPr>
          <p:cNvPr id="448" name="Google Shape;448;p9"/>
          <p:cNvSpPr txBox="1"/>
          <p:nvPr/>
        </p:nvSpPr>
        <p:spPr>
          <a:xfrm>
            <a:off x="5247345" y="1434215"/>
            <a:ext cx="2270760" cy="979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4. Recommendation System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Algorithm created to recommend products based on similar users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9" name="Google Shape;449;p9"/>
          <p:cNvCxnSpPr>
            <a:stCxn id="448" idx="2"/>
            <a:endCxn id="440" idx="0"/>
          </p:cNvCxnSpPr>
          <p:nvPr/>
        </p:nvCxnSpPr>
        <p:spPr>
          <a:xfrm>
            <a:off x="6382725" y="2413352"/>
            <a:ext cx="0" cy="353100"/>
          </a:xfrm>
          <a:prstGeom prst="straightConnector1">
            <a:avLst/>
          </a:prstGeom>
          <a:noFill/>
          <a:ln w="19050" cap="flat" cmpd="sng">
            <a:solidFill>
              <a:srgbClr val="FFDC7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622848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0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1. Webscraping</a:t>
            </a:r>
            <a:endParaRPr/>
          </a:p>
        </p:txBody>
      </p:sp>
      <p:grpSp>
        <p:nvGrpSpPr>
          <p:cNvPr id="455" name="Google Shape;455;p10"/>
          <p:cNvGrpSpPr/>
          <p:nvPr/>
        </p:nvGrpSpPr>
        <p:grpSpPr>
          <a:xfrm>
            <a:off x="4658290" y="768625"/>
            <a:ext cx="3587734" cy="1803125"/>
            <a:chOff x="135850" y="806200"/>
            <a:chExt cx="3587734" cy="1803125"/>
          </a:xfrm>
        </p:grpSpPr>
        <p:grpSp>
          <p:nvGrpSpPr>
            <p:cNvPr id="456" name="Google Shape;456;p10"/>
            <p:cNvGrpSpPr/>
            <p:nvPr/>
          </p:nvGrpSpPr>
          <p:grpSpPr>
            <a:xfrm>
              <a:off x="135850" y="809325"/>
              <a:ext cx="1800000" cy="1800000"/>
              <a:chOff x="2865394" y="2367078"/>
              <a:chExt cx="2256766" cy="2448915"/>
            </a:xfrm>
          </p:grpSpPr>
          <p:pic>
            <p:nvPicPr>
              <p:cNvPr id="457" name="Google Shape;457;p10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2865394" y="3589117"/>
                <a:ext cx="1125585" cy="1226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58" name="Google Shape;458;p10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3996575" y="3589117"/>
                <a:ext cx="1125585" cy="1226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59" name="Google Shape;459;p10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2868192" y="2367078"/>
                <a:ext cx="1125585" cy="1226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0" name="Google Shape;460;p10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3993777" y="2367078"/>
                <a:ext cx="1125585" cy="12268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61" name="Google Shape;461;p10"/>
            <p:cNvGrpSpPr/>
            <p:nvPr/>
          </p:nvGrpSpPr>
          <p:grpSpPr>
            <a:xfrm>
              <a:off x="1923584" y="806200"/>
              <a:ext cx="1800000" cy="1800000"/>
              <a:chOff x="4734025" y="1603023"/>
              <a:chExt cx="4320000" cy="4320000"/>
            </a:xfrm>
          </p:grpSpPr>
          <p:pic>
            <p:nvPicPr>
              <p:cNvPr id="462" name="Google Shape;462;p10"/>
              <p:cNvPicPr preferRelativeResize="0"/>
              <p:nvPr/>
            </p:nvPicPr>
            <p:blipFill rotWithShape="1">
              <a:blip r:embed="rId7">
                <a:alphaModFix/>
              </a:blip>
              <a:srcRect/>
              <a:stretch/>
            </p:blipFill>
            <p:spPr>
              <a:xfrm>
                <a:off x="4734025" y="1603023"/>
                <a:ext cx="2160000" cy="21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3" name="Google Shape;463;p10"/>
              <p:cNvPicPr preferRelativeResize="0"/>
              <p:nvPr/>
            </p:nvPicPr>
            <p:blipFill rotWithShape="1">
              <a:blip r:embed="rId8">
                <a:alphaModFix/>
              </a:blip>
              <a:srcRect/>
              <a:stretch/>
            </p:blipFill>
            <p:spPr>
              <a:xfrm>
                <a:off x="4734025" y="3763023"/>
                <a:ext cx="2160000" cy="21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4" name="Google Shape;464;p10"/>
              <p:cNvPicPr preferRelativeResize="0"/>
              <p:nvPr/>
            </p:nvPicPr>
            <p:blipFill rotWithShape="1">
              <a:blip r:embed="rId9">
                <a:alphaModFix/>
              </a:blip>
              <a:srcRect/>
              <a:stretch/>
            </p:blipFill>
            <p:spPr>
              <a:xfrm>
                <a:off x="6894025" y="3763023"/>
                <a:ext cx="2160000" cy="21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5" name="Google Shape;465;p10"/>
              <p:cNvPicPr preferRelativeResize="0"/>
              <p:nvPr/>
            </p:nvPicPr>
            <p:blipFill rotWithShape="1">
              <a:blip r:embed="rId10">
                <a:alphaModFix/>
              </a:blip>
              <a:srcRect/>
              <a:stretch/>
            </p:blipFill>
            <p:spPr>
              <a:xfrm>
                <a:off x="6894025" y="1603023"/>
                <a:ext cx="2160000" cy="2160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466" name="Google Shape;466;p10"/>
          <p:cNvGrpSpPr/>
          <p:nvPr/>
        </p:nvGrpSpPr>
        <p:grpSpPr>
          <a:xfrm>
            <a:off x="4654824" y="3225428"/>
            <a:ext cx="3594667" cy="1800000"/>
            <a:chOff x="6184865" y="2377031"/>
            <a:chExt cx="3594667" cy="1800000"/>
          </a:xfrm>
        </p:grpSpPr>
        <p:pic>
          <p:nvPicPr>
            <p:cNvPr id="467" name="Google Shape;467;p10"/>
            <p:cNvPicPr preferRelativeResize="0"/>
            <p:nvPr/>
          </p:nvPicPr>
          <p:blipFill rotWithShape="1">
            <a:blip r:embed="rId11">
              <a:alphaModFix/>
            </a:blip>
            <a:srcRect l="50000" t="50000"/>
            <a:stretch/>
          </p:blipFill>
          <p:spPr>
            <a:xfrm>
              <a:off x="7979532" y="2377031"/>
              <a:ext cx="1800000" cy="18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8" name="Google Shape;468;p10"/>
            <p:cNvPicPr preferRelativeResize="0"/>
            <p:nvPr/>
          </p:nvPicPr>
          <p:blipFill rotWithShape="1">
            <a:blip r:embed="rId12">
              <a:alphaModFix/>
            </a:blip>
            <a:srcRect l="50276" r="368" b="50000"/>
            <a:stretch/>
          </p:blipFill>
          <p:spPr>
            <a:xfrm>
              <a:off x="6184865" y="2377031"/>
              <a:ext cx="1800000" cy="1800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69" name="Google Shape;469;p10"/>
          <p:cNvGrpSpPr/>
          <p:nvPr/>
        </p:nvGrpSpPr>
        <p:grpSpPr>
          <a:xfrm rot="5400000">
            <a:off x="6204958" y="2711055"/>
            <a:ext cx="494399" cy="428363"/>
            <a:chOff x="2778230" y="2355292"/>
            <a:chExt cx="783880" cy="428363"/>
          </a:xfrm>
        </p:grpSpPr>
        <p:sp>
          <p:nvSpPr>
            <p:cNvPr id="470" name="Google Shape;470;p10"/>
            <p:cNvSpPr/>
            <p:nvPr/>
          </p:nvSpPr>
          <p:spPr>
            <a:xfrm rot="-5400000">
              <a:off x="29559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0"/>
            <p:cNvSpPr/>
            <p:nvPr/>
          </p:nvSpPr>
          <p:spPr>
            <a:xfrm rot="-5400000">
              <a:off x="26666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0"/>
            <p:cNvSpPr/>
            <p:nvPr/>
          </p:nvSpPr>
          <p:spPr>
            <a:xfrm rot="-5400000">
              <a:off x="32452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73" name="Google Shape;473;p10"/>
          <p:cNvPicPr preferRelativeResize="0">
            <a:picLocks noChangeAspect="1"/>
          </p:cNvPicPr>
          <p:nvPr/>
        </p:nvPicPr>
        <p:blipFill rotWithShape="1">
          <a:blip r:embed="rId13">
            <a:alphaModFix/>
          </a:blip>
          <a:srcRect b="5726"/>
          <a:stretch/>
        </p:blipFill>
        <p:spPr>
          <a:xfrm>
            <a:off x="876329" y="2763670"/>
            <a:ext cx="2871704" cy="2261758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10"/>
          <p:cNvSpPr txBox="1"/>
          <p:nvPr/>
        </p:nvSpPr>
        <p:spPr>
          <a:xfrm>
            <a:off x="452432" y="687681"/>
            <a:ext cx="4193527" cy="59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10"/>
          <p:cNvSpPr txBox="1"/>
          <p:nvPr/>
        </p:nvSpPr>
        <p:spPr>
          <a:xfrm>
            <a:off x="447966" y="820848"/>
            <a:ext cx="4119569" cy="84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1a. Webscraping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Clothing images scraped from various retailers e.g. Nike, Ralph Lauren, Uniqlo, Calvin Klein, Max &amp; Co, for a diverse range of male/female clothing styles.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10"/>
          <p:cNvSpPr txBox="1"/>
          <p:nvPr/>
        </p:nvSpPr>
        <p:spPr>
          <a:xfrm>
            <a:off x="447965" y="2270331"/>
            <a:ext cx="4119569" cy="80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1c. Product and Shops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 categories of clothing, 13 stores, c. 6000 images in total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0"/>
          <p:cNvSpPr txBox="1"/>
          <p:nvPr/>
        </p:nvSpPr>
        <p:spPr>
          <a:xfrm>
            <a:off x="456898" y="1607562"/>
            <a:ext cx="4119569" cy="662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1b. Image labelling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Images were stored, bounding boxes were drawn to label categories for use in model training.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othing Retailer Business Pla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71C"/>
      </a:accent1>
      <a:accent2>
        <a:srgbClr val="B7B7B7"/>
      </a:accent2>
      <a:accent3>
        <a:srgbClr val="434343"/>
      </a:accent3>
      <a:accent4>
        <a:srgbClr val="666666"/>
      </a:accent4>
      <a:accent5>
        <a:srgbClr val="FFC71C"/>
      </a:accent5>
      <a:accent6>
        <a:srgbClr val="FFC71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4104</TotalTime>
  <Words>1861</Words>
  <Application>Microsoft Office PowerPoint</Application>
  <PresentationFormat>On-screen Show (16:9)</PresentationFormat>
  <Paragraphs>289</Paragraphs>
  <Slides>31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Anton</vt:lpstr>
      <vt:lpstr>Arial</vt:lpstr>
      <vt:lpstr>Oswald</vt:lpstr>
      <vt:lpstr>Muli</vt:lpstr>
      <vt:lpstr>Fredoka One</vt:lpstr>
      <vt:lpstr>Clothing Retailer Business Plan by Slidesgo</vt:lpstr>
      <vt:lpstr>ShopRec</vt:lpstr>
      <vt:lpstr>CONTENTS</vt:lpstr>
      <vt:lpstr>ShopRec</vt:lpstr>
      <vt:lpstr>OUR MOTIVATION</vt:lpstr>
      <vt:lpstr>BENEFITS</vt:lpstr>
      <vt:lpstr>MISSION STATEMENT</vt:lpstr>
      <vt:lpstr>Model Architecture</vt:lpstr>
      <vt:lpstr>Model Development</vt:lpstr>
      <vt:lpstr>1. Webscraping</vt:lpstr>
      <vt:lpstr>2. Data Processing</vt:lpstr>
      <vt:lpstr>2. Data Processing</vt:lpstr>
      <vt:lpstr>3. Model Training</vt:lpstr>
      <vt:lpstr>3. Model Training Results</vt:lpstr>
      <vt:lpstr>4. Recommendation System</vt:lpstr>
      <vt:lpstr>4. Recommendation System</vt:lpstr>
      <vt:lpstr>5. Deployment - Homepage</vt:lpstr>
      <vt:lpstr>5. Deployment: Video Demonstration</vt:lpstr>
      <vt:lpstr>PowerPoint Presentation</vt:lpstr>
      <vt:lpstr>FUTURE ENHANCEMENTS</vt:lpstr>
      <vt:lpstr>CONCLUSIONS</vt:lpstr>
      <vt:lpstr>THANKS!</vt:lpstr>
      <vt:lpstr>REFERENCES</vt:lpstr>
      <vt:lpstr>APPENDIX</vt:lpstr>
      <vt:lpstr>THREATS</vt:lpstr>
      <vt:lpstr>Deployment – User Profiles</vt:lpstr>
      <vt:lpstr>Deployment – User Profiles</vt:lpstr>
      <vt:lpstr>Deployment – Image Recognition</vt:lpstr>
      <vt:lpstr>Deployment - Recommendations</vt:lpstr>
      <vt:lpstr>Deployment - Recommendations</vt:lpstr>
      <vt:lpstr>Deployment - Recommendations</vt:lpstr>
      <vt:lpstr>Deployment -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Rowbottom</dc:creator>
  <cp:lastModifiedBy>Daniel Rowbottom</cp:lastModifiedBy>
  <cp:revision>67</cp:revision>
  <dcterms:created xsi:type="dcterms:W3CDTF">2021-05-03T01:34:06Z</dcterms:created>
  <dcterms:modified xsi:type="dcterms:W3CDTF">2021-05-13T07:53:20Z</dcterms:modified>
</cp:coreProperties>
</file>